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94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</p:sldIdLst>
  <p:sldSz cx="6858000" cy="9144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9E14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476" y="1362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2014-02-25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4222826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2014-02-25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332939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2014-02-25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077614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2014-02-25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550574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2014-02-25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616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2014-02-25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847928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2014-02-25</a:t>
            </a:fld>
            <a:endParaRPr lang="ko-KR" altLang="en-US" dirty="0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363152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2014-02-25</a:t>
            </a:fld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4113534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2014-02-25</a:t>
            </a:fld>
            <a:endParaRPr lang="ko-KR" altLang="en-US" dirty="0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094301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2014-02-25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956728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2014-02-25</a:t>
            </a:fld>
            <a:endParaRPr lang="ko-KR" altLang="en-US" dirty="0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1387348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D6D717-E9F5-4705-A185-344FD35E6965}" type="datetimeFigureOut">
              <a:rPr lang="ko-KR" altLang="en-US" smtClean="0"/>
              <a:pPr/>
              <a:t>2014-02-25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75442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63" y="0"/>
            <a:ext cx="6867526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3406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32656" y="179512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3. LMS – </a:t>
            </a:r>
            <a:r>
              <a:rPr lang="ko-KR" altLang="en-US" b="1" dirty="0" smtClean="0"/>
              <a:t>과제물 내주기</a:t>
            </a:r>
            <a:endParaRPr lang="en-US" altLang="ko-KR" b="1" dirty="0" smtClean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6023724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5023" y="6095732"/>
            <a:ext cx="614783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</a:rPr>
              <a:t>***** </a:t>
            </a:r>
            <a:r>
              <a:rPr lang="ko-KR" altLang="en-US" b="1" dirty="0" smtClean="0">
                <a:solidFill>
                  <a:srgbClr val="FF0000"/>
                </a:solidFill>
              </a:rPr>
              <a:t>과제물 확인하기</a:t>
            </a:r>
            <a:r>
              <a:rPr lang="en-US" altLang="ko-KR" b="1" dirty="0" smtClean="0">
                <a:solidFill>
                  <a:srgbClr val="FF0000"/>
                </a:solidFill>
              </a:rPr>
              <a:t>.</a:t>
            </a:r>
          </a:p>
          <a:p>
            <a:endParaRPr lang="en-US" altLang="ko-KR" b="1" dirty="0" smtClean="0">
              <a:solidFill>
                <a:srgbClr val="FF0000"/>
              </a:solidFill>
            </a:endParaRPr>
          </a:p>
          <a:p>
            <a:r>
              <a:rPr lang="ko-KR" altLang="en-US" dirty="0" smtClean="0"/>
              <a:t>학생 별 숙제 상태 확인이 가능하고 학생 이름을 클릭하면</a:t>
            </a:r>
            <a:endParaRPr lang="en-US" altLang="ko-KR" dirty="0" smtClean="0"/>
          </a:p>
          <a:p>
            <a:r>
              <a:rPr lang="ko-KR" altLang="en-US" dirty="0" smtClean="0"/>
              <a:t>학생의 세부 숙제 상태를 확인할 수 있음</a:t>
            </a:r>
            <a:r>
              <a:rPr lang="en-US" altLang="ko-KR" dirty="0" smtClean="0"/>
              <a:t>.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023" y="7302361"/>
            <a:ext cx="191452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48" y="693355"/>
            <a:ext cx="6414517" cy="50636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03243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102" y="728381"/>
            <a:ext cx="6133209" cy="5397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32656" y="179512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3. LMS – </a:t>
            </a:r>
            <a:r>
              <a:rPr lang="ko-KR" altLang="en-US" b="1" dirty="0" smtClean="0"/>
              <a:t>성적관리</a:t>
            </a:r>
            <a:endParaRPr lang="en-US" altLang="ko-KR" b="1" dirty="0" smtClean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6251991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5023" y="6323999"/>
            <a:ext cx="5373587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</a:rPr>
              <a:t>***** </a:t>
            </a:r>
            <a:r>
              <a:rPr lang="ko-KR" altLang="en-US" b="1" dirty="0" smtClean="0">
                <a:solidFill>
                  <a:srgbClr val="FF0000"/>
                </a:solidFill>
              </a:rPr>
              <a:t>성적관리</a:t>
            </a:r>
            <a:r>
              <a:rPr lang="en-US" altLang="ko-KR" b="1" dirty="0" smtClean="0">
                <a:solidFill>
                  <a:srgbClr val="FF0000"/>
                </a:solidFill>
              </a:rPr>
              <a:t>.</a:t>
            </a:r>
          </a:p>
          <a:p>
            <a:endParaRPr lang="en-US" altLang="ko-KR" b="1" dirty="0" smtClean="0">
              <a:solidFill>
                <a:srgbClr val="FF0000"/>
              </a:solidFill>
            </a:endParaRPr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1-1 </a:t>
            </a:r>
            <a:r>
              <a:rPr lang="en-US" altLang="ko-KR" dirty="0"/>
              <a:t>--&gt; </a:t>
            </a:r>
            <a:r>
              <a:rPr lang="ko-KR" altLang="en-US" dirty="0" smtClean="0"/>
              <a:t>점수주기 클릭 시</a:t>
            </a:r>
            <a:r>
              <a:rPr lang="ko-KR" altLang="en-US" b="1" dirty="0" smtClean="0">
                <a:solidFill>
                  <a:srgbClr val="FF0000"/>
                </a:solidFill>
              </a:rPr>
              <a:t> </a:t>
            </a:r>
            <a:r>
              <a:rPr lang="en-US" altLang="ko-KR" b="1" dirty="0" smtClean="0">
                <a:solidFill>
                  <a:srgbClr val="FF0000"/>
                </a:solidFill>
              </a:rPr>
              <a:t>1-3 </a:t>
            </a:r>
            <a:r>
              <a:rPr lang="ko-KR" altLang="en-US" dirty="0" smtClean="0"/>
              <a:t>활성화</a:t>
            </a:r>
            <a:r>
              <a:rPr lang="en-US" altLang="ko-KR" dirty="0" smtClean="0"/>
              <a:t>.</a:t>
            </a:r>
            <a:endParaRPr lang="en-US" altLang="ko-KR" dirty="0"/>
          </a:p>
          <a:p>
            <a:endParaRPr lang="en-US" altLang="ko-KR" dirty="0"/>
          </a:p>
          <a:p>
            <a:r>
              <a:rPr lang="en-US" altLang="ko-KR" b="1" dirty="0">
                <a:solidFill>
                  <a:srgbClr val="FF0000"/>
                </a:solidFill>
              </a:rPr>
              <a:t>1-2 </a:t>
            </a:r>
            <a:r>
              <a:rPr lang="en-US" altLang="ko-KR" dirty="0">
                <a:sym typeface="Wingdings" pitchFamily="2" charset="2"/>
              </a:rPr>
              <a:t>--&gt; </a:t>
            </a:r>
            <a:r>
              <a:rPr lang="ko-KR" altLang="en-US" dirty="0" smtClean="0">
                <a:sym typeface="Wingdings" pitchFamily="2" charset="2"/>
              </a:rPr>
              <a:t>점수 </a:t>
            </a:r>
            <a:r>
              <a:rPr lang="ko-KR" altLang="en-US" dirty="0" smtClean="0">
                <a:sym typeface="Wingdings" pitchFamily="2" charset="2"/>
              </a:rPr>
              <a:t>확인이 가능한 </a:t>
            </a:r>
            <a:r>
              <a:rPr lang="en-US" altLang="ko-KR" b="1" dirty="0" smtClean="0">
                <a:solidFill>
                  <a:srgbClr val="FF0000"/>
                </a:solidFill>
                <a:sym typeface="Wingdings" pitchFamily="2" charset="2"/>
              </a:rPr>
              <a:t>1-4</a:t>
            </a:r>
            <a:r>
              <a:rPr lang="en-US" altLang="ko-KR" dirty="0" smtClean="0">
                <a:sym typeface="Wingdings" pitchFamily="2" charset="2"/>
              </a:rPr>
              <a:t>(</a:t>
            </a:r>
            <a:r>
              <a:rPr lang="ko-KR" altLang="en-US" dirty="0" smtClean="0">
                <a:sym typeface="Wingdings" pitchFamily="2" charset="2"/>
              </a:rPr>
              <a:t>성적표</a:t>
            </a:r>
            <a:r>
              <a:rPr lang="en-US" altLang="ko-KR" dirty="0" smtClean="0">
                <a:sym typeface="Wingdings" pitchFamily="2" charset="2"/>
              </a:rPr>
              <a:t>)</a:t>
            </a:r>
            <a:r>
              <a:rPr lang="ko-KR" altLang="en-US" dirty="0" smtClean="0">
                <a:sym typeface="Wingdings" pitchFamily="2" charset="2"/>
              </a:rPr>
              <a:t>가 </a:t>
            </a:r>
            <a:r>
              <a:rPr lang="ko-KR" altLang="en-US" dirty="0" smtClean="0">
                <a:sym typeface="Wingdings" pitchFamily="2" charset="2"/>
              </a:rPr>
              <a:t>활성화</a:t>
            </a:r>
            <a:r>
              <a:rPr lang="en-US" altLang="ko-KR" dirty="0" smtClean="0">
                <a:sym typeface="Wingdings" pitchFamily="2" charset="2"/>
              </a:rPr>
              <a:t>.</a:t>
            </a:r>
            <a:endParaRPr lang="en-US" altLang="ko-KR" dirty="0">
              <a:sym typeface="Wingdings" pitchFamily="2" charset="2"/>
            </a:endParaRPr>
          </a:p>
          <a:p>
            <a:endParaRPr lang="en-US" altLang="ko-KR" dirty="0">
              <a:sym typeface="Wingdings" pitchFamily="2" charset="2"/>
            </a:endParaRPr>
          </a:p>
          <a:p>
            <a:endParaRPr lang="ko-KR" altLang="en-US" dirty="0"/>
          </a:p>
        </p:txBody>
      </p:sp>
      <p:pic>
        <p:nvPicPr>
          <p:cNvPr id="20" name="Picture 4" descr="C:\Users\kang\Desktop\clic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032" y="2806572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C:\Users\kang\Desktop\clic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6212" y="3467360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3249847" y="2806572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092739" y="3332130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1-2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720" y="2991238"/>
            <a:ext cx="2128760" cy="3076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1421700" y="3332130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1-3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5048" y="3709308"/>
            <a:ext cx="1491469" cy="2142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모서리가 둥근 직사각형 29"/>
          <p:cNvSpPr/>
          <p:nvPr/>
        </p:nvSpPr>
        <p:spPr>
          <a:xfrm>
            <a:off x="3968153" y="3709309"/>
            <a:ext cx="1437658" cy="218255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4116578" y="3776695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1-4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5476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32656" y="179512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4. </a:t>
            </a:r>
            <a:r>
              <a:rPr lang="ko-KR" altLang="en-US" b="1" dirty="0" smtClean="0"/>
              <a:t>커뮤니티</a:t>
            </a:r>
            <a:endParaRPr lang="ko-KR" altLang="en-US" b="1" dirty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4848999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5023" y="5227037"/>
            <a:ext cx="6144631" cy="276998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b="1" dirty="0">
                <a:solidFill>
                  <a:srgbClr val="FF0000"/>
                </a:solidFill>
              </a:rPr>
              <a:t>***** </a:t>
            </a:r>
            <a:r>
              <a:rPr lang="ko-KR" altLang="en-US" b="1" dirty="0" smtClean="0">
                <a:solidFill>
                  <a:srgbClr val="FF0000"/>
                </a:solidFill>
              </a:rPr>
              <a:t>커뮤니티</a:t>
            </a:r>
            <a:r>
              <a:rPr lang="en-US" altLang="ko-KR" b="1" dirty="0" smtClean="0">
                <a:solidFill>
                  <a:srgbClr val="FF0000"/>
                </a:solidFill>
              </a:rPr>
              <a:t>.</a:t>
            </a:r>
            <a:endParaRPr lang="en-US" altLang="ko-KR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endParaRPr lang="en-US" altLang="ko-KR" sz="800" b="1" dirty="0">
              <a:solidFill>
                <a:srgbClr val="FF0000"/>
              </a:solidFill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ko-KR" altLang="en-US" dirty="0" smtClean="0"/>
              <a:t>공지사항</a:t>
            </a:r>
            <a:r>
              <a:rPr lang="en-US" altLang="ko-KR" dirty="0" smtClean="0"/>
              <a:t> </a:t>
            </a:r>
            <a:r>
              <a:rPr lang="en-US" altLang="ko-KR" dirty="0"/>
              <a:t>– </a:t>
            </a:r>
            <a:r>
              <a:rPr lang="ko-KR" altLang="en-US" dirty="0" smtClean="0"/>
              <a:t>본사에서 </a:t>
            </a:r>
            <a:r>
              <a:rPr lang="ko-KR" altLang="en-US" dirty="0"/>
              <a:t>전달되는 공지사항</a:t>
            </a:r>
            <a:r>
              <a:rPr lang="en-US" altLang="ko-KR" dirty="0"/>
              <a:t>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ko-KR" altLang="en-US" dirty="0"/>
              <a:t>자료실</a:t>
            </a:r>
            <a:r>
              <a:rPr lang="en-US" altLang="ko-KR" dirty="0" smtClean="0"/>
              <a:t>(</a:t>
            </a:r>
            <a:r>
              <a:rPr lang="ko-KR" altLang="en-US" dirty="0" smtClean="0"/>
              <a:t>교사</a:t>
            </a:r>
            <a:r>
              <a:rPr lang="en-US" altLang="ko-KR" dirty="0" smtClean="0"/>
              <a:t>) </a:t>
            </a:r>
            <a:r>
              <a:rPr lang="en-US" altLang="ko-KR" dirty="0"/>
              <a:t>– </a:t>
            </a:r>
            <a:r>
              <a:rPr lang="ko-KR" altLang="en-US" dirty="0" smtClean="0"/>
              <a:t>교사 </a:t>
            </a:r>
            <a:r>
              <a:rPr lang="ko-KR" altLang="en-US" dirty="0"/>
              <a:t>개인 자료실</a:t>
            </a:r>
            <a:r>
              <a:rPr lang="en-US" altLang="ko-KR" dirty="0"/>
              <a:t>.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altLang="ko-KR" dirty="0"/>
              <a:t>Q&amp;A</a:t>
            </a:r>
            <a:r>
              <a:rPr lang="en-US" altLang="ko-KR" dirty="0" smtClean="0"/>
              <a:t>(</a:t>
            </a:r>
            <a:r>
              <a:rPr lang="ko-KR" altLang="en-US" dirty="0" smtClean="0"/>
              <a:t>교사</a:t>
            </a:r>
            <a:r>
              <a:rPr lang="en-US" altLang="ko-KR" dirty="0" smtClean="0"/>
              <a:t>-</a:t>
            </a:r>
            <a:r>
              <a:rPr lang="ko-KR" altLang="en-US" dirty="0" smtClean="0"/>
              <a:t>원장</a:t>
            </a:r>
            <a:r>
              <a:rPr lang="en-US" altLang="ko-KR" dirty="0" smtClean="0"/>
              <a:t>-</a:t>
            </a:r>
            <a:r>
              <a:rPr lang="ko-KR" altLang="en-US" dirty="0" smtClean="0"/>
              <a:t>학생</a:t>
            </a:r>
            <a:r>
              <a:rPr lang="en-US" altLang="ko-KR" dirty="0" smtClean="0"/>
              <a:t>) </a:t>
            </a:r>
            <a:r>
              <a:rPr lang="en-US" altLang="ko-KR" dirty="0"/>
              <a:t>– </a:t>
            </a:r>
            <a:r>
              <a:rPr lang="ko-KR" altLang="en-US" dirty="0" smtClean="0"/>
              <a:t>교사와 원장 그리고 학생과의 </a:t>
            </a:r>
            <a:endParaRPr lang="en-US" altLang="ko-KR" dirty="0" smtClean="0"/>
          </a:p>
          <a:p>
            <a:pPr>
              <a:lnSpc>
                <a:spcPct val="150000"/>
              </a:lnSpc>
            </a:pPr>
            <a:r>
              <a:rPr lang="en-US" altLang="ko-KR" dirty="0" smtClean="0"/>
              <a:t>    Q&amp;A </a:t>
            </a:r>
            <a:r>
              <a:rPr lang="ko-KR" altLang="en-US" dirty="0" smtClean="0"/>
              <a:t>게시판</a:t>
            </a:r>
            <a:r>
              <a:rPr lang="en-US" altLang="ko-KR" dirty="0" smtClean="0"/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dirty="0" smtClean="0"/>
              <a:t>4.  </a:t>
            </a:r>
            <a:r>
              <a:rPr lang="en-US" altLang="ko-KR" dirty="0"/>
              <a:t>Q&amp;A(</a:t>
            </a:r>
            <a:r>
              <a:rPr lang="ko-KR" altLang="en-US" dirty="0"/>
              <a:t>교사</a:t>
            </a:r>
            <a:r>
              <a:rPr lang="en-US" altLang="ko-KR" dirty="0"/>
              <a:t>-</a:t>
            </a:r>
            <a:r>
              <a:rPr lang="ko-KR" altLang="en-US" dirty="0"/>
              <a:t>본사</a:t>
            </a:r>
            <a:r>
              <a:rPr lang="en-US" altLang="ko-KR" dirty="0"/>
              <a:t>) – </a:t>
            </a:r>
            <a:r>
              <a:rPr lang="ko-KR" altLang="en-US" dirty="0"/>
              <a:t>본사와 </a:t>
            </a:r>
            <a:r>
              <a:rPr lang="ko-KR" altLang="en-US" dirty="0" smtClean="0"/>
              <a:t>교사와의 </a:t>
            </a:r>
            <a:r>
              <a:rPr lang="en-US" altLang="ko-KR" dirty="0"/>
              <a:t>1:1</a:t>
            </a:r>
            <a:r>
              <a:rPr lang="ko-KR" altLang="en-US" dirty="0"/>
              <a:t>게시판</a:t>
            </a:r>
            <a:r>
              <a:rPr lang="en-US" altLang="ko-KR" dirty="0" smtClean="0"/>
              <a:t>.</a:t>
            </a:r>
            <a:endParaRPr lang="en-US" altLang="ko-KR" dirty="0" smtClean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56" y="766362"/>
            <a:ext cx="6062813" cy="3517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2558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평행 사변형 15"/>
          <p:cNvSpPr/>
          <p:nvPr/>
        </p:nvSpPr>
        <p:spPr>
          <a:xfrm>
            <a:off x="332656" y="1732330"/>
            <a:ext cx="6309320" cy="45719"/>
          </a:xfrm>
          <a:prstGeom prst="parallelogram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37957" y="118762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b="1" dirty="0" smtClean="0"/>
              <a:t>목차</a:t>
            </a:r>
            <a:endParaRPr lang="ko-KR" altLang="en-US" sz="2800" b="1" dirty="0"/>
          </a:p>
        </p:txBody>
      </p:sp>
      <p:sp>
        <p:nvSpPr>
          <p:cNvPr id="18" name="직사각형 17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9" name="직사각형 18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632074" y="2391967"/>
            <a:ext cx="1842171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ko-KR" altLang="en-US" b="1" dirty="0" smtClean="0">
                <a:latin typeface="+mj-ea"/>
                <a:ea typeface="+mj-ea"/>
              </a:rPr>
              <a:t>온라인 학습</a:t>
            </a:r>
            <a:endParaRPr lang="en-US" altLang="ko-KR" b="1" dirty="0" smtClean="0">
              <a:latin typeface="+mj-ea"/>
              <a:ea typeface="+mj-ea"/>
            </a:endParaRPr>
          </a:p>
          <a:p>
            <a:pPr marL="342900" indent="-342900">
              <a:buAutoNum type="arabicPeriod"/>
            </a:pPr>
            <a:endParaRPr lang="en-US" altLang="ko-KR" b="1" dirty="0" smtClean="0">
              <a:latin typeface="+mj-ea"/>
              <a:ea typeface="+mj-ea"/>
            </a:endParaRPr>
          </a:p>
          <a:p>
            <a:pPr marL="342900" indent="-342900">
              <a:buAutoNum type="arabicPeriod"/>
            </a:pPr>
            <a:endParaRPr lang="en-US" altLang="ko-KR" b="1" dirty="0" smtClean="0">
              <a:latin typeface="+mj-ea"/>
              <a:ea typeface="+mj-ea"/>
            </a:endParaRPr>
          </a:p>
          <a:p>
            <a:r>
              <a:rPr lang="en-US" altLang="ko-KR" b="1" dirty="0" smtClean="0">
                <a:latin typeface="+mj-ea"/>
                <a:ea typeface="+mj-ea"/>
              </a:rPr>
              <a:t>2. </a:t>
            </a:r>
            <a:r>
              <a:rPr lang="ko-KR" altLang="en-US" b="1" dirty="0" smtClean="0">
                <a:latin typeface="+mj-ea"/>
                <a:ea typeface="+mj-ea"/>
              </a:rPr>
              <a:t>자료실</a:t>
            </a:r>
            <a:endParaRPr lang="en-US" altLang="ko-KR" b="1" dirty="0">
              <a:latin typeface="+mj-ea"/>
              <a:ea typeface="+mj-ea"/>
            </a:endParaRPr>
          </a:p>
          <a:p>
            <a:pPr marL="342900" indent="-342900">
              <a:buAutoNum type="arabicPeriod"/>
            </a:pPr>
            <a:endParaRPr lang="en-US" altLang="ko-KR" b="1" dirty="0" smtClean="0">
              <a:latin typeface="+mj-ea"/>
              <a:ea typeface="+mj-ea"/>
            </a:endParaRPr>
          </a:p>
          <a:p>
            <a:pPr marL="342900" indent="-342900">
              <a:buAutoNum type="arabicPeriod"/>
            </a:pPr>
            <a:endParaRPr lang="en-US" altLang="ko-KR" b="1" dirty="0" smtClean="0">
              <a:latin typeface="+mj-ea"/>
              <a:ea typeface="+mj-ea"/>
            </a:endParaRPr>
          </a:p>
          <a:p>
            <a:r>
              <a:rPr lang="en-US" altLang="ko-KR" b="1" dirty="0" smtClean="0">
                <a:latin typeface="+mj-ea"/>
              </a:rPr>
              <a:t>3. LMS</a:t>
            </a:r>
          </a:p>
          <a:p>
            <a:endParaRPr lang="en-US" altLang="ko-KR" b="1" dirty="0" smtClean="0">
              <a:latin typeface="+mj-ea"/>
            </a:endParaRPr>
          </a:p>
          <a:p>
            <a:r>
              <a:rPr lang="en-US" altLang="ko-KR" b="1" dirty="0" smtClean="0">
                <a:latin typeface="+mj-ea"/>
              </a:rPr>
              <a:t>   - </a:t>
            </a:r>
            <a:r>
              <a:rPr lang="ko-KR" altLang="en-US" b="1" dirty="0" smtClean="0">
                <a:latin typeface="+mj-ea"/>
              </a:rPr>
              <a:t>학생 관리</a:t>
            </a:r>
            <a:endParaRPr lang="en-US" altLang="ko-KR" b="1" dirty="0" smtClean="0">
              <a:latin typeface="+mj-ea"/>
            </a:endParaRPr>
          </a:p>
          <a:p>
            <a:r>
              <a:rPr lang="en-US" altLang="ko-KR" b="1" dirty="0">
                <a:latin typeface="+mj-ea"/>
              </a:rPr>
              <a:t> </a:t>
            </a:r>
            <a:r>
              <a:rPr lang="en-US" altLang="ko-KR" b="1" dirty="0" smtClean="0">
                <a:latin typeface="+mj-ea"/>
              </a:rPr>
              <a:t>  - </a:t>
            </a:r>
            <a:r>
              <a:rPr lang="ko-KR" altLang="en-US" b="1" dirty="0" smtClean="0">
                <a:latin typeface="+mj-ea"/>
              </a:rPr>
              <a:t>과제 내주기</a:t>
            </a:r>
            <a:endParaRPr lang="en-US" altLang="ko-KR" b="1" dirty="0" smtClean="0">
              <a:latin typeface="+mj-ea"/>
            </a:endParaRPr>
          </a:p>
          <a:p>
            <a:r>
              <a:rPr lang="en-US" altLang="ko-KR" b="1" dirty="0">
                <a:latin typeface="+mj-ea"/>
              </a:rPr>
              <a:t> </a:t>
            </a:r>
            <a:r>
              <a:rPr lang="en-US" altLang="ko-KR" b="1" dirty="0" smtClean="0">
                <a:latin typeface="+mj-ea"/>
              </a:rPr>
              <a:t>  - </a:t>
            </a:r>
            <a:r>
              <a:rPr lang="ko-KR" altLang="en-US" b="1" dirty="0" smtClean="0">
                <a:latin typeface="+mj-ea"/>
              </a:rPr>
              <a:t>성적 관리</a:t>
            </a:r>
            <a:endParaRPr lang="en-US" altLang="ko-KR" b="1" dirty="0" smtClean="0">
              <a:latin typeface="+mj-ea"/>
            </a:endParaRPr>
          </a:p>
          <a:p>
            <a:endParaRPr lang="en-US" altLang="ko-KR" b="1" dirty="0" smtClean="0">
              <a:latin typeface="+mj-ea"/>
            </a:endParaRPr>
          </a:p>
          <a:p>
            <a:pPr marL="342900" indent="-342900">
              <a:buAutoNum type="arabicPeriod" startAt="2"/>
            </a:pPr>
            <a:endParaRPr lang="en-US" altLang="ko-KR" b="1" dirty="0" smtClean="0">
              <a:latin typeface="+mj-ea"/>
            </a:endParaRPr>
          </a:p>
          <a:p>
            <a:r>
              <a:rPr lang="en-US" altLang="ko-KR" b="1" dirty="0" smtClean="0">
                <a:latin typeface="+mj-ea"/>
              </a:rPr>
              <a:t>4. </a:t>
            </a:r>
            <a:r>
              <a:rPr lang="ko-KR" altLang="en-US" b="1" dirty="0" smtClean="0">
                <a:latin typeface="+mj-ea"/>
              </a:rPr>
              <a:t>커뮤니티</a:t>
            </a:r>
            <a:endParaRPr lang="ko-KR" altLang="en-US" b="1" dirty="0">
              <a:latin typeface="+mj-ea"/>
            </a:endParaRPr>
          </a:p>
          <a:p>
            <a:r>
              <a:rPr lang="en-US" altLang="ko-KR" b="1" dirty="0" smtClean="0">
                <a:latin typeface="+mj-ea"/>
                <a:ea typeface="+mj-ea"/>
              </a:rPr>
              <a:t> </a:t>
            </a:r>
            <a:endParaRPr lang="en-US" altLang="ko-KR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64529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020" y="683568"/>
            <a:ext cx="6400512" cy="47268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32656" y="179512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ko-KR" altLang="en-US" b="1" dirty="0" smtClean="0"/>
              <a:t>온라인 학습</a:t>
            </a:r>
            <a:endParaRPr lang="en-US" altLang="ko-KR" b="1" dirty="0" smtClean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5724128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5023" y="6084168"/>
            <a:ext cx="64191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</a:rPr>
              <a:t>***** </a:t>
            </a:r>
            <a:r>
              <a:rPr lang="ko-KR" altLang="en-US" b="1" dirty="0">
                <a:solidFill>
                  <a:srgbClr val="FF0000"/>
                </a:solidFill>
              </a:rPr>
              <a:t>온라인 학습</a:t>
            </a:r>
            <a:r>
              <a:rPr lang="en-US" altLang="ko-KR" b="1" dirty="0">
                <a:solidFill>
                  <a:srgbClr val="FF0000"/>
                </a:solidFill>
              </a:rPr>
              <a:t>.</a:t>
            </a:r>
          </a:p>
          <a:p>
            <a:endParaRPr lang="en-US" altLang="ko-KR" b="1" dirty="0">
              <a:solidFill>
                <a:srgbClr val="FF0000"/>
              </a:solidFill>
            </a:endParaRPr>
          </a:p>
          <a:p>
            <a:r>
              <a:rPr lang="en-US" altLang="ko-KR" b="1" dirty="0">
                <a:solidFill>
                  <a:srgbClr val="FF0000"/>
                </a:solidFill>
              </a:rPr>
              <a:t>1-1 </a:t>
            </a:r>
            <a:r>
              <a:rPr lang="en-US" altLang="ko-KR" dirty="0"/>
              <a:t>--&gt; </a:t>
            </a:r>
            <a:r>
              <a:rPr lang="en-US" altLang="ko-KR" dirty="0" smtClean="0"/>
              <a:t>Library</a:t>
            </a:r>
            <a:r>
              <a:rPr lang="ko-KR" altLang="en-US" dirty="0" smtClean="0"/>
              <a:t>를</a:t>
            </a:r>
            <a:r>
              <a:rPr lang="en-US" altLang="ko-KR" dirty="0" smtClean="0"/>
              <a:t> </a:t>
            </a:r>
            <a:r>
              <a:rPr lang="ko-KR" altLang="en-US" dirty="0"/>
              <a:t>제외한 모든 콘텐츠를 인증키와 상관 없이</a:t>
            </a:r>
            <a:endParaRPr lang="en-US" altLang="ko-KR" dirty="0"/>
          </a:p>
          <a:p>
            <a:r>
              <a:rPr lang="en-US" altLang="ko-KR" dirty="0"/>
              <a:t>           </a:t>
            </a:r>
            <a:r>
              <a:rPr lang="ko-KR" altLang="en-US" dirty="0"/>
              <a:t>접근 가능 함</a:t>
            </a:r>
            <a:r>
              <a:rPr lang="en-US" altLang="ko-KR" dirty="0"/>
              <a:t>.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36712" y="3184798"/>
            <a:ext cx="646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7426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56" y="829052"/>
            <a:ext cx="6300789" cy="4286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32656" y="179512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2. </a:t>
            </a:r>
            <a:r>
              <a:rPr lang="ko-KR" altLang="en-US" b="1" dirty="0" smtClean="0"/>
              <a:t>자료실</a:t>
            </a:r>
            <a:endParaRPr lang="en-US" altLang="ko-KR" b="1" dirty="0" smtClean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5724128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5023" y="6084168"/>
            <a:ext cx="6563015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</a:rPr>
              <a:t>***** </a:t>
            </a:r>
            <a:r>
              <a:rPr lang="ko-KR" altLang="en-US" b="1" dirty="0" smtClean="0">
                <a:solidFill>
                  <a:srgbClr val="FF0000"/>
                </a:solidFill>
              </a:rPr>
              <a:t>자료실</a:t>
            </a:r>
            <a:r>
              <a:rPr lang="en-US" altLang="ko-KR" b="1" dirty="0" smtClean="0">
                <a:solidFill>
                  <a:srgbClr val="FF0000"/>
                </a:solidFill>
              </a:rPr>
              <a:t>.</a:t>
            </a:r>
            <a:endParaRPr lang="en-US" altLang="ko-KR" b="1" dirty="0">
              <a:solidFill>
                <a:srgbClr val="FF0000"/>
              </a:solidFill>
            </a:endParaRPr>
          </a:p>
          <a:p>
            <a:endParaRPr lang="en-US" altLang="ko-KR" b="1" dirty="0">
              <a:solidFill>
                <a:srgbClr val="FF0000"/>
              </a:solidFill>
            </a:endParaRPr>
          </a:p>
          <a:p>
            <a:r>
              <a:rPr lang="en-US" altLang="ko-KR" b="1" dirty="0">
                <a:solidFill>
                  <a:srgbClr val="FF0000"/>
                </a:solidFill>
              </a:rPr>
              <a:t>1-1 </a:t>
            </a:r>
            <a:r>
              <a:rPr lang="en-US" altLang="ko-KR" dirty="0"/>
              <a:t>--&gt; </a:t>
            </a:r>
            <a:r>
              <a:rPr lang="ko-KR" altLang="en-US" dirty="0" smtClean="0"/>
              <a:t>프로그램 소개 및 교사교육</a:t>
            </a:r>
            <a:r>
              <a:rPr lang="en-US" altLang="ko-KR" dirty="0" smtClean="0"/>
              <a:t>(Safari Reader, </a:t>
            </a:r>
          </a:p>
          <a:p>
            <a:r>
              <a:rPr lang="en-US" altLang="ko-KR" dirty="0"/>
              <a:t> </a:t>
            </a:r>
            <a:r>
              <a:rPr lang="en-US" altLang="ko-KR" dirty="0" smtClean="0"/>
              <a:t>         ASL Readers) </a:t>
            </a:r>
            <a:r>
              <a:rPr lang="ko-KR" altLang="en-US" dirty="0" smtClean="0"/>
              <a:t>동영상을 볼 수 있는 자료실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1-2 </a:t>
            </a:r>
            <a:r>
              <a:rPr lang="en-US" altLang="ko-KR" dirty="0"/>
              <a:t>--&gt; </a:t>
            </a:r>
            <a:r>
              <a:rPr lang="ko-KR" altLang="en-US" dirty="0" err="1" smtClean="0"/>
              <a:t>교재별</a:t>
            </a:r>
            <a:r>
              <a:rPr lang="ko-KR" altLang="en-US" dirty="0" smtClean="0"/>
              <a:t> 교사용 자료 및 기타 수업자료를</a:t>
            </a:r>
            <a:r>
              <a:rPr lang="en-US" altLang="ko-KR" dirty="0" smtClean="0"/>
              <a:t> </a:t>
            </a:r>
            <a:r>
              <a:rPr lang="ko-KR" altLang="en-US" dirty="0" smtClean="0"/>
              <a:t>내려 받을 수</a:t>
            </a:r>
            <a:endParaRPr lang="en-US" altLang="ko-KR" dirty="0" smtClean="0"/>
          </a:p>
          <a:p>
            <a:r>
              <a:rPr lang="en-US" altLang="ko-KR" dirty="0"/>
              <a:t> </a:t>
            </a:r>
            <a:r>
              <a:rPr lang="en-US" altLang="ko-KR" dirty="0" smtClean="0"/>
              <a:t>         </a:t>
            </a:r>
            <a:r>
              <a:rPr lang="ko-KR" altLang="en-US" dirty="0" smtClean="0"/>
              <a:t>있는 자료 게시판</a:t>
            </a:r>
            <a:r>
              <a:rPr lang="en-US" altLang="ko-KR" dirty="0" smtClean="0"/>
              <a:t>.</a:t>
            </a:r>
            <a:endParaRPr lang="en-US" altLang="ko-KR" dirty="0"/>
          </a:p>
          <a:p>
            <a:endParaRPr lang="en-US" altLang="ko-KR" dirty="0"/>
          </a:p>
        </p:txBody>
      </p:sp>
      <p:sp>
        <p:nvSpPr>
          <p:cNvPr id="24" name="TextBox 23"/>
          <p:cNvSpPr txBox="1"/>
          <p:nvPr/>
        </p:nvSpPr>
        <p:spPr>
          <a:xfrm>
            <a:off x="1702319" y="1134580"/>
            <a:ext cx="646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22" name="모서리가 둥근 직사각형 21"/>
          <p:cNvSpPr/>
          <p:nvPr/>
        </p:nvSpPr>
        <p:spPr>
          <a:xfrm>
            <a:off x="403908" y="1171772"/>
            <a:ext cx="1296900" cy="66428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3" name="모서리가 둥근 직사각형 22"/>
          <p:cNvSpPr/>
          <p:nvPr/>
        </p:nvSpPr>
        <p:spPr>
          <a:xfrm>
            <a:off x="403908" y="1835696"/>
            <a:ext cx="1296900" cy="136815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1700808" y="1835696"/>
            <a:ext cx="646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1-2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00670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32656" y="179512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3. LMS - </a:t>
            </a:r>
            <a:r>
              <a:rPr lang="ko-KR" altLang="en-US" b="1" dirty="0" smtClean="0"/>
              <a:t>학생관리</a:t>
            </a:r>
            <a:endParaRPr lang="en-US" altLang="ko-KR" b="1" dirty="0" smtClean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5724128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5023" y="6084168"/>
            <a:ext cx="650049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***</a:t>
            </a:r>
            <a:r>
              <a:rPr lang="en-US" altLang="ko-KR" b="1" dirty="0">
                <a:solidFill>
                  <a:srgbClr val="FF0000"/>
                </a:solidFill>
              </a:rPr>
              <a:t>*</a:t>
            </a:r>
            <a:r>
              <a:rPr lang="en-US" altLang="ko-KR" b="1" dirty="0" smtClean="0">
                <a:solidFill>
                  <a:srgbClr val="FF0000"/>
                </a:solidFill>
              </a:rPr>
              <a:t>* </a:t>
            </a:r>
            <a:r>
              <a:rPr lang="ko-KR" altLang="en-US" b="1" dirty="0">
                <a:solidFill>
                  <a:srgbClr val="FF0000"/>
                </a:solidFill>
              </a:rPr>
              <a:t>학생 </a:t>
            </a:r>
            <a:r>
              <a:rPr lang="ko-KR" altLang="en-US" b="1" dirty="0" smtClean="0">
                <a:solidFill>
                  <a:srgbClr val="FF0000"/>
                </a:solidFill>
              </a:rPr>
              <a:t>정보</a:t>
            </a:r>
            <a:r>
              <a:rPr lang="en-US" altLang="ko-KR" b="1" dirty="0" smtClean="0">
                <a:solidFill>
                  <a:srgbClr val="FF0000"/>
                </a:solidFill>
              </a:rPr>
              <a:t>.</a:t>
            </a:r>
            <a:endParaRPr lang="en-US" altLang="ko-KR" b="1" dirty="0">
              <a:solidFill>
                <a:srgbClr val="FF0000"/>
              </a:solidFill>
            </a:endParaRPr>
          </a:p>
          <a:p>
            <a:endParaRPr lang="en-US" altLang="ko-KR" b="1" dirty="0">
              <a:solidFill>
                <a:srgbClr val="FF0000"/>
              </a:solidFill>
            </a:endParaRPr>
          </a:p>
          <a:p>
            <a:r>
              <a:rPr lang="en-US" altLang="ko-KR" b="1" dirty="0">
                <a:solidFill>
                  <a:srgbClr val="FF0000"/>
                </a:solidFill>
              </a:rPr>
              <a:t>1-1 </a:t>
            </a:r>
            <a:r>
              <a:rPr lang="en-US" altLang="ko-KR" dirty="0"/>
              <a:t>--&gt; </a:t>
            </a:r>
            <a:r>
              <a:rPr lang="ko-KR" altLang="en-US" dirty="0"/>
              <a:t>클릭하면 </a:t>
            </a:r>
            <a:r>
              <a:rPr lang="en-US" altLang="ko-KR" b="1" dirty="0">
                <a:solidFill>
                  <a:srgbClr val="FF0000"/>
                </a:solidFill>
              </a:rPr>
              <a:t>1-2</a:t>
            </a:r>
            <a:r>
              <a:rPr lang="en-US" altLang="ko-KR" dirty="0"/>
              <a:t> </a:t>
            </a:r>
            <a:r>
              <a:rPr lang="ko-KR" altLang="en-US" dirty="0" smtClean="0"/>
              <a:t>활성화되며 </a:t>
            </a:r>
            <a:r>
              <a:rPr lang="ko-KR" altLang="en-US" dirty="0"/>
              <a:t>학생 정보 변경이 </a:t>
            </a:r>
            <a:r>
              <a:rPr lang="ko-KR" altLang="en-US" dirty="0" smtClean="0"/>
              <a:t>가능함</a:t>
            </a:r>
            <a:r>
              <a:rPr lang="en-US" altLang="ko-KR" dirty="0" smtClean="0"/>
              <a:t>.</a:t>
            </a:r>
          </a:p>
          <a:p>
            <a:endParaRPr lang="en-US" altLang="ko-KR" dirty="0"/>
          </a:p>
          <a:p>
            <a:endParaRPr lang="en-US" altLang="ko-KR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310" y="734730"/>
            <a:ext cx="5544566" cy="4788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4" descr="C:\Users\kang\Desktop\clic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7536" y="2615068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3212038" y="2461222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688" y="2884382"/>
            <a:ext cx="2920151" cy="248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" name="모서리가 둥근 직사각형 25"/>
          <p:cNvSpPr/>
          <p:nvPr/>
        </p:nvSpPr>
        <p:spPr>
          <a:xfrm>
            <a:off x="913379" y="3121742"/>
            <a:ext cx="2489263" cy="222899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2274224" y="2843808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1-2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43355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32656" y="179512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3. LMS - </a:t>
            </a:r>
            <a:r>
              <a:rPr lang="ko-KR" altLang="en-US" b="1" dirty="0" smtClean="0"/>
              <a:t>학생관리</a:t>
            </a:r>
            <a:endParaRPr lang="en-US" altLang="ko-KR" b="1" dirty="0" smtClean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7164288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5023" y="7236296"/>
            <a:ext cx="6649577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</a:rPr>
              <a:t>***** </a:t>
            </a:r>
            <a:r>
              <a:rPr lang="ko-KR" altLang="en-US" b="1" dirty="0">
                <a:solidFill>
                  <a:srgbClr val="FF0000"/>
                </a:solidFill>
              </a:rPr>
              <a:t>성적 </a:t>
            </a:r>
            <a:r>
              <a:rPr lang="ko-KR" altLang="en-US" b="1" dirty="0" smtClean="0">
                <a:solidFill>
                  <a:srgbClr val="FF0000"/>
                </a:solidFill>
              </a:rPr>
              <a:t>보기</a:t>
            </a:r>
            <a:r>
              <a:rPr lang="en-US" altLang="ko-KR" b="1" dirty="0" smtClean="0">
                <a:solidFill>
                  <a:srgbClr val="FF0000"/>
                </a:solidFill>
              </a:rPr>
              <a:t>.</a:t>
            </a:r>
            <a:endParaRPr lang="en-US" altLang="ko-KR" b="1" dirty="0">
              <a:solidFill>
                <a:srgbClr val="FF0000"/>
              </a:solidFill>
            </a:endParaRPr>
          </a:p>
          <a:p>
            <a:endParaRPr lang="en-US" altLang="ko-KR" b="1" dirty="0">
              <a:solidFill>
                <a:srgbClr val="FF0000"/>
              </a:solidFill>
            </a:endParaRPr>
          </a:p>
          <a:p>
            <a:r>
              <a:rPr lang="en-US" altLang="ko-KR" b="1" dirty="0">
                <a:solidFill>
                  <a:srgbClr val="FF0000"/>
                </a:solidFill>
              </a:rPr>
              <a:t>1-1 </a:t>
            </a:r>
            <a:r>
              <a:rPr lang="en-US" altLang="ko-KR" dirty="0"/>
              <a:t>--&gt; </a:t>
            </a:r>
            <a:r>
              <a:rPr lang="ko-KR" altLang="en-US" dirty="0"/>
              <a:t>클릭하면 </a:t>
            </a:r>
            <a:r>
              <a:rPr lang="en-US" altLang="ko-KR" b="1" dirty="0">
                <a:solidFill>
                  <a:srgbClr val="FF0000"/>
                </a:solidFill>
              </a:rPr>
              <a:t>1-2 </a:t>
            </a:r>
            <a:r>
              <a:rPr lang="ko-KR" altLang="en-US" dirty="0" smtClean="0"/>
              <a:t>활성화되며 </a:t>
            </a:r>
            <a:r>
              <a:rPr lang="ko-KR" altLang="en-US" dirty="0"/>
              <a:t>학생 성적표 열람이 가능함</a:t>
            </a:r>
            <a:r>
              <a:rPr lang="en-US" altLang="ko-KR" dirty="0"/>
              <a:t>.</a:t>
            </a:r>
          </a:p>
          <a:p>
            <a:endParaRPr lang="en-US" altLang="ko-KR" dirty="0"/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1-3 </a:t>
            </a:r>
            <a:r>
              <a:rPr lang="en-US" altLang="ko-KR" dirty="0"/>
              <a:t>--&gt; </a:t>
            </a:r>
            <a:r>
              <a:rPr lang="ko-KR" altLang="en-US" dirty="0" smtClean="0"/>
              <a:t>클릭 시 </a:t>
            </a:r>
            <a:r>
              <a:rPr lang="en-US" altLang="ko-KR" b="1" dirty="0" smtClean="0">
                <a:solidFill>
                  <a:srgbClr val="FF0000"/>
                </a:solidFill>
              </a:rPr>
              <a:t>1-4</a:t>
            </a:r>
            <a:r>
              <a:rPr lang="en-US" altLang="ko-KR" dirty="0" smtClean="0"/>
              <a:t> </a:t>
            </a:r>
            <a:r>
              <a:rPr lang="ko-KR" altLang="en-US" dirty="0" smtClean="0"/>
              <a:t>활성화되고 </a:t>
            </a:r>
            <a:r>
              <a:rPr lang="ko-KR" altLang="en-US" dirty="0"/>
              <a:t>학생의 포인트 추가</a:t>
            </a:r>
            <a:r>
              <a:rPr lang="en-US" altLang="ko-KR" dirty="0"/>
              <a:t>/</a:t>
            </a:r>
            <a:r>
              <a:rPr lang="ko-KR" altLang="en-US" dirty="0"/>
              <a:t>삭제 </a:t>
            </a:r>
            <a:endParaRPr lang="en-US" altLang="ko-KR" dirty="0"/>
          </a:p>
          <a:p>
            <a:r>
              <a:rPr lang="en-US" altLang="ko-KR" dirty="0"/>
              <a:t>           </a:t>
            </a:r>
            <a:r>
              <a:rPr lang="ko-KR" altLang="en-US" dirty="0"/>
              <a:t>가능함</a:t>
            </a:r>
            <a:r>
              <a:rPr lang="en-US" altLang="ko-KR" dirty="0"/>
              <a:t>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310" y="734730"/>
            <a:ext cx="5544566" cy="47887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4" descr="C:\Users\kang\Desktop\clic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9681" y="2622255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TextBox 29"/>
          <p:cNvSpPr txBox="1"/>
          <p:nvPr/>
        </p:nvSpPr>
        <p:spPr>
          <a:xfrm>
            <a:off x="4034183" y="2468409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892736" y="5443283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1-4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926" y="2820295"/>
            <a:ext cx="2919299" cy="41931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모서리가 둥근 직사각형 33"/>
          <p:cNvSpPr/>
          <p:nvPr/>
        </p:nvSpPr>
        <p:spPr>
          <a:xfrm>
            <a:off x="758253" y="2820295"/>
            <a:ext cx="2813972" cy="427198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1153863" y="2789469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1-2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pic>
        <p:nvPicPr>
          <p:cNvPr id="36" name="Picture 4" descr="C:\Users\kang\Desktop\clic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8773" y="3436588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TextBox 36"/>
          <p:cNvSpPr txBox="1"/>
          <p:nvPr/>
        </p:nvSpPr>
        <p:spPr>
          <a:xfrm>
            <a:off x="5638319" y="3375533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1-3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9905" y="5820501"/>
            <a:ext cx="3157736" cy="1127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모서리가 둥근 직사각형 20"/>
          <p:cNvSpPr/>
          <p:nvPr/>
        </p:nvSpPr>
        <p:spPr>
          <a:xfrm>
            <a:off x="3669811" y="5389170"/>
            <a:ext cx="3147830" cy="170311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67586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688" y="881496"/>
            <a:ext cx="5325464" cy="5109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052" name="Picture 4" descr="C:\Users\kang\Desktop\clic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9160" y="2250094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32656" y="179512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3.LMS – </a:t>
            </a:r>
            <a:r>
              <a:rPr lang="ko-KR" altLang="en-US" b="1" dirty="0" smtClean="0"/>
              <a:t>과제물 내주기</a:t>
            </a:r>
            <a:endParaRPr lang="en-US" altLang="ko-KR" b="1" dirty="0" smtClean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7164288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5023" y="7236296"/>
            <a:ext cx="2892138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</a:rPr>
              <a:t>***** </a:t>
            </a:r>
            <a:r>
              <a:rPr lang="ko-KR" altLang="en-US" b="1" dirty="0" smtClean="0">
                <a:solidFill>
                  <a:srgbClr val="FF0000"/>
                </a:solidFill>
              </a:rPr>
              <a:t>과제물 내주기</a:t>
            </a:r>
            <a:r>
              <a:rPr lang="en-US" altLang="ko-KR" b="1" dirty="0" smtClean="0">
                <a:solidFill>
                  <a:srgbClr val="FF0000"/>
                </a:solidFill>
              </a:rPr>
              <a:t>.</a:t>
            </a:r>
          </a:p>
          <a:p>
            <a:endParaRPr lang="en-US" altLang="ko-KR" b="1" dirty="0">
              <a:solidFill>
                <a:srgbClr val="FF0000"/>
              </a:solidFill>
            </a:endParaRPr>
          </a:p>
          <a:p>
            <a:r>
              <a:rPr lang="en-US" altLang="ko-KR" b="1" dirty="0">
                <a:solidFill>
                  <a:srgbClr val="FF0000"/>
                </a:solidFill>
              </a:rPr>
              <a:t>1-1 </a:t>
            </a:r>
            <a:r>
              <a:rPr lang="en-US" altLang="ko-KR" dirty="0"/>
              <a:t>--&gt; </a:t>
            </a:r>
            <a:r>
              <a:rPr lang="ko-KR" altLang="en-US" dirty="0" smtClean="0"/>
              <a:t>해당하는 반 선택</a:t>
            </a:r>
            <a:r>
              <a:rPr lang="en-US" altLang="ko-KR" dirty="0" smtClean="0"/>
              <a:t>.</a:t>
            </a:r>
            <a:endParaRPr lang="en-US" altLang="ko-KR" dirty="0"/>
          </a:p>
          <a:p>
            <a:endParaRPr lang="en-US" altLang="ko-KR" dirty="0"/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1-2 </a:t>
            </a:r>
            <a:r>
              <a:rPr lang="en-US" altLang="ko-KR" dirty="0"/>
              <a:t>--&gt; </a:t>
            </a:r>
            <a:r>
              <a:rPr lang="ko-KR" altLang="en-US" dirty="0" smtClean="0"/>
              <a:t>날짜를 클릭</a:t>
            </a:r>
            <a:r>
              <a:rPr lang="en-US" altLang="ko-KR" dirty="0" smtClean="0"/>
              <a:t>.</a:t>
            </a:r>
            <a:endParaRPr lang="en-US" altLang="ko-KR" dirty="0"/>
          </a:p>
        </p:txBody>
      </p:sp>
      <p:sp>
        <p:nvSpPr>
          <p:cNvPr id="24" name="TextBox 23"/>
          <p:cNvSpPr txBox="1"/>
          <p:nvPr/>
        </p:nvSpPr>
        <p:spPr>
          <a:xfrm>
            <a:off x="5360759" y="2065428"/>
            <a:ext cx="646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96752" y="2726216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1-2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21" name="모서리가 둥근 직사각형 20"/>
          <p:cNvSpPr/>
          <p:nvPr/>
        </p:nvSpPr>
        <p:spPr>
          <a:xfrm>
            <a:off x="1052736" y="2641431"/>
            <a:ext cx="4464496" cy="328757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29" name="Picture 4" descr="C:\Users\kang\Desktop\clic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2856" y="3407156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054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48" y="5241379"/>
            <a:ext cx="6372225" cy="2066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288" y="683568"/>
            <a:ext cx="6276975" cy="479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32656" y="179512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3. LMS – </a:t>
            </a:r>
            <a:r>
              <a:rPr lang="ko-KR" altLang="en-US" b="1" dirty="0" smtClean="0"/>
              <a:t>과제물 내주기</a:t>
            </a:r>
            <a:endParaRPr lang="en-US" altLang="ko-KR" b="1" dirty="0" smtClean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7308304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5023" y="7354178"/>
            <a:ext cx="6532558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</a:rPr>
              <a:t>***** </a:t>
            </a:r>
            <a:r>
              <a:rPr lang="ko-KR" altLang="en-US" b="1" dirty="0" smtClean="0">
                <a:solidFill>
                  <a:srgbClr val="FF0000"/>
                </a:solidFill>
              </a:rPr>
              <a:t>과제물 </a:t>
            </a:r>
            <a:r>
              <a:rPr lang="ko-KR" altLang="en-US" b="1" dirty="0" smtClean="0">
                <a:solidFill>
                  <a:srgbClr val="FF0000"/>
                </a:solidFill>
              </a:rPr>
              <a:t>내주기</a:t>
            </a:r>
            <a:endParaRPr lang="en-US" altLang="ko-KR" b="1" dirty="0" smtClean="0">
              <a:solidFill>
                <a:srgbClr val="FF0000"/>
              </a:solidFill>
            </a:endParaRPr>
          </a:p>
          <a:p>
            <a:endParaRPr lang="en-US" altLang="ko-KR" b="1" dirty="0">
              <a:solidFill>
                <a:srgbClr val="FF0000"/>
              </a:solidFill>
            </a:endParaRPr>
          </a:p>
          <a:p>
            <a:r>
              <a:rPr lang="en-US" altLang="ko-KR" b="1" dirty="0">
                <a:solidFill>
                  <a:srgbClr val="FF0000"/>
                </a:solidFill>
              </a:rPr>
              <a:t>1-1 </a:t>
            </a:r>
            <a:r>
              <a:rPr lang="en-US" altLang="ko-KR" dirty="0"/>
              <a:t>--&gt; </a:t>
            </a:r>
            <a:r>
              <a:rPr lang="ko-KR" altLang="en-US" dirty="0" smtClean="0"/>
              <a:t>과제물 반복 날짜 선택 가능</a:t>
            </a:r>
            <a:r>
              <a:rPr lang="en-US" altLang="ko-KR" dirty="0" smtClean="0"/>
              <a:t>.</a:t>
            </a:r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1-2 </a:t>
            </a:r>
            <a:r>
              <a:rPr lang="en-US" altLang="ko-KR" dirty="0" smtClean="0">
                <a:sym typeface="Wingdings" pitchFamily="2" charset="2"/>
              </a:rPr>
              <a:t>--&gt; </a:t>
            </a:r>
            <a:r>
              <a:rPr lang="ko-KR" altLang="en-US" dirty="0" smtClean="0">
                <a:sym typeface="Wingdings" pitchFamily="2" charset="2"/>
              </a:rPr>
              <a:t>해당 교재 선택 후 과제로 지정할 항목을 체크합니다</a:t>
            </a:r>
            <a:r>
              <a:rPr lang="en-US" altLang="ko-KR" dirty="0" smtClean="0">
                <a:sym typeface="Wingdings" pitchFamily="2" charset="2"/>
              </a:rPr>
              <a:t>.</a:t>
            </a:r>
          </a:p>
          <a:p>
            <a:r>
              <a:rPr lang="en-US" altLang="ko-KR" b="1" dirty="0" smtClean="0">
                <a:solidFill>
                  <a:srgbClr val="FF0000"/>
                </a:solidFill>
                <a:sym typeface="Wingdings" pitchFamily="2" charset="2"/>
              </a:rPr>
              <a:t>1-3 </a:t>
            </a:r>
            <a:r>
              <a:rPr lang="en-US" altLang="ko-KR" dirty="0" smtClean="0">
                <a:sym typeface="Wingdings" pitchFamily="2" charset="2"/>
              </a:rPr>
              <a:t>--&gt; </a:t>
            </a:r>
            <a:r>
              <a:rPr lang="ko-KR" altLang="en-US" dirty="0" smtClean="0">
                <a:sym typeface="Wingdings" pitchFamily="2" charset="2"/>
              </a:rPr>
              <a:t>온라인 영작숙제를 내줄 수 있음</a:t>
            </a:r>
            <a:r>
              <a:rPr lang="en-US" altLang="ko-KR" dirty="0" smtClean="0">
                <a:sym typeface="Wingdings" pitchFamily="2" charset="2"/>
              </a:rPr>
              <a:t>.</a:t>
            </a:r>
            <a:endParaRPr lang="en-US" altLang="ko-KR" b="1" dirty="0">
              <a:solidFill>
                <a:srgbClr val="FF0000"/>
              </a:solidFill>
            </a:endParaRPr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1-4 </a:t>
            </a:r>
            <a:r>
              <a:rPr lang="en-US" altLang="ko-KR" dirty="0"/>
              <a:t>--&gt; </a:t>
            </a:r>
            <a:r>
              <a:rPr lang="ko-KR" altLang="en-US" dirty="0" smtClean="0"/>
              <a:t>오프라인 과제물 업로드 가능</a:t>
            </a:r>
            <a:r>
              <a:rPr lang="en-US" altLang="ko-KR" dirty="0" smtClean="0"/>
              <a:t>.</a:t>
            </a:r>
            <a:endParaRPr lang="en-US" altLang="ko-KR" dirty="0"/>
          </a:p>
        </p:txBody>
      </p:sp>
      <p:sp>
        <p:nvSpPr>
          <p:cNvPr id="18" name="TextBox 17"/>
          <p:cNvSpPr txBox="1"/>
          <p:nvPr/>
        </p:nvSpPr>
        <p:spPr>
          <a:xfrm>
            <a:off x="908720" y="5364088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1-3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46688" y="1325320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22" name="모서리가 둥근 직사각형 21"/>
          <p:cNvSpPr/>
          <p:nvPr/>
        </p:nvSpPr>
        <p:spPr>
          <a:xfrm>
            <a:off x="1839839" y="1691680"/>
            <a:ext cx="3749401" cy="363767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3" name="모서리가 둥근 직사각형 12"/>
          <p:cNvSpPr/>
          <p:nvPr/>
        </p:nvSpPr>
        <p:spPr>
          <a:xfrm>
            <a:off x="404664" y="2699792"/>
            <a:ext cx="6120680" cy="100811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04664" y="2339752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1-2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15" name="모서리가 둥근 직사각형 14"/>
          <p:cNvSpPr/>
          <p:nvPr/>
        </p:nvSpPr>
        <p:spPr>
          <a:xfrm>
            <a:off x="404664" y="5364088"/>
            <a:ext cx="6120680" cy="122413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042295" y="6588224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1-4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62722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93" y="761206"/>
            <a:ext cx="6391275" cy="611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32656" y="179512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3. LMS – </a:t>
            </a:r>
            <a:r>
              <a:rPr lang="ko-KR" altLang="en-US" b="1" dirty="0" smtClean="0"/>
              <a:t>과제물 내주기</a:t>
            </a:r>
            <a:endParaRPr lang="en-US" altLang="ko-KR" b="1" dirty="0" smtClean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6948264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5023" y="7020272"/>
            <a:ext cx="6152646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>
                <a:solidFill>
                  <a:srgbClr val="FF0000"/>
                </a:solidFill>
              </a:rPr>
              <a:t>***** </a:t>
            </a:r>
            <a:r>
              <a:rPr lang="ko-KR" altLang="en-US" b="1" dirty="0" smtClean="0">
                <a:solidFill>
                  <a:srgbClr val="FF0000"/>
                </a:solidFill>
              </a:rPr>
              <a:t>과제물 내주기</a:t>
            </a:r>
            <a:r>
              <a:rPr lang="en-US" altLang="ko-KR" b="1" dirty="0" smtClean="0">
                <a:solidFill>
                  <a:srgbClr val="FF0000"/>
                </a:solidFill>
              </a:rPr>
              <a:t>.</a:t>
            </a:r>
          </a:p>
          <a:p>
            <a:endParaRPr lang="en-US" altLang="ko-KR" b="1" dirty="0">
              <a:solidFill>
                <a:srgbClr val="FF0000"/>
              </a:solidFill>
            </a:endParaRPr>
          </a:p>
          <a:p>
            <a:r>
              <a:rPr lang="en-US" altLang="ko-KR" b="1" dirty="0">
                <a:solidFill>
                  <a:srgbClr val="FF0000"/>
                </a:solidFill>
              </a:rPr>
              <a:t>1-1 </a:t>
            </a:r>
            <a:r>
              <a:rPr lang="en-US" altLang="ko-KR" dirty="0"/>
              <a:t>--&gt; </a:t>
            </a:r>
            <a:r>
              <a:rPr lang="ko-KR" altLang="en-US" dirty="0" smtClean="0"/>
              <a:t>반 선택에서 반을 선택하면 과제물 현황을 확인</a:t>
            </a:r>
            <a:r>
              <a:rPr lang="en-US" altLang="ko-KR" dirty="0" smtClean="0"/>
              <a:t>.</a:t>
            </a:r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1-2 </a:t>
            </a:r>
            <a:r>
              <a:rPr lang="en-US" altLang="ko-KR" dirty="0"/>
              <a:t>--&gt; </a:t>
            </a:r>
            <a:r>
              <a:rPr lang="ko-KR" altLang="en-US" dirty="0" smtClean="0"/>
              <a:t>해당하는 과제를 삭제함</a:t>
            </a:r>
            <a:r>
              <a:rPr lang="en-US" altLang="ko-KR" dirty="0" smtClean="0"/>
              <a:t>.</a:t>
            </a:r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1-3 </a:t>
            </a:r>
            <a:r>
              <a:rPr lang="en-US" altLang="ko-KR" dirty="0"/>
              <a:t>--&gt; </a:t>
            </a:r>
            <a:r>
              <a:rPr lang="ko-KR" altLang="en-US" dirty="0" smtClean="0"/>
              <a:t>날짜를 클릭하면 숙제를 추가 할 수 있음</a:t>
            </a:r>
            <a:r>
              <a:rPr lang="en-US" altLang="ko-KR" dirty="0" smtClean="0"/>
              <a:t>.</a:t>
            </a:r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1-4 </a:t>
            </a:r>
            <a:r>
              <a:rPr lang="en-US" altLang="ko-KR" dirty="0"/>
              <a:t>--&gt; </a:t>
            </a:r>
            <a:r>
              <a:rPr lang="ko-KR" altLang="en-US" dirty="0" smtClean="0"/>
              <a:t>팬 촉을 눌러 학생의 개인별 숙제 현황을 체크함</a:t>
            </a:r>
            <a:r>
              <a:rPr lang="en-US" altLang="ko-KR" dirty="0" smtClean="0"/>
              <a:t>.</a:t>
            </a:r>
            <a:endParaRPr lang="en-US" altLang="ko-KR" dirty="0"/>
          </a:p>
        </p:txBody>
      </p:sp>
      <p:pic>
        <p:nvPicPr>
          <p:cNvPr id="20" name="Picture 4" descr="C:\Users\kang\Desktop\clic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6872" y="2972549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C:\Users\kang\Desktop\clic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4944" y="2311761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5877272" y="1331640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pic>
        <p:nvPicPr>
          <p:cNvPr id="23" name="Picture 4" descr="C:\Users\kang\Desktop\clic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1048" y="2555776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2003399" y="2933611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1-2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450563" y="2260034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1-3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386667" y="2564279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1-4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55" y="8775129"/>
            <a:ext cx="1914525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063199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1342</TotalTime>
  <Words>380</Words>
  <Application>Microsoft Office PowerPoint</Application>
  <PresentationFormat>화면 슬라이드 쇼(4:3)</PresentationFormat>
  <Paragraphs>103</Paragraphs>
  <Slides>12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3" baseType="lpstr">
      <vt:lpstr>Office 테마</vt:lpstr>
      <vt:lpstr>슬라이드 1</vt:lpstr>
      <vt:lpstr>슬라이드 2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kang</dc:creator>
  <cp:lastModifiedBy>yeam201201</cp:lastModifiedBy>
  <cp:revision>87</cp:revision>
  <dcterms:created xsi:type="dcterms:W3CDTF">2012-12-27T05:31:07Z</dcterms:created>
  <dcterms:modified xsi:type="dcterms:W3CDTF">2014-02-25T15:03:02Z</dcterms:modified>
</cp:coreProperties>
</file>