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75" r:id="rId6"/>
    <p:sldId id="268" r:id="rId7"/>
    <p:sldId id="274" r:id="rId8"/>
    <p:sldId id="271" r:id="rId9"/>
    <p:sldId id="272" r:id="rId10"/>
    <p:sldId id="273" r:id="rId11"/>
  </p:sldIdLst>
  <p:sldSz cx="6858000" cy="9144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9E14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4660"/>
  </p:normalViewPr>
  <p:slideViewPr>
    <p:cSldViewPr>
      <p:cViewPr>
        <p:scale>
          <a:sx n="75" d="100"/>
          <a:sy n="75" d="100"/>
        </p:scale>
        <p:origin x="-1470" y="49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22826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332939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077614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550574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616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47928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2014-02-26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3152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13534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2014-02-26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094301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956728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2014-02-26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387348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6D717-E9F5-4705-A185-344FD35E6965}" type="datetimeFigureOut">
              <a:rPr lang="ko-KR" altLang="en-US" smtClean="0"/>
              <a:pPr/>
              <a:t>2014-02-26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7544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67525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406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4. </a:t>
            </a:r>
            <a:r>
              <a:rPr lang="ko-KR" altLang="en-US" b="1" dirty="0" smtClean="0">
                <a:latin typeface="+mj-ea"/>
              </a:rPr>
              <a:t>커뮤니티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74340" y="4542132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25016" y="4920537"/>
            <a:ext cx="6128601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커뮤니티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b="1" dirty="0" smtClean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dirty="0" smtClean="0"/>
              <a:t>공지사항</a:t>
            </a:r>
            <a:r>
              <a:rPr lang="en-US" altLang="ko-KR" dirty="0" smtClean="0"/>
              <a:t>(</a:t>
            </a:r>
            <a:r>
              <a:rPr lang="ko-KR" altLang="en-US" dirty="0" smtClean="0"/>
              <a:t>본사</a:t>
            </a:r>
            <a:r>
              <a:rPr lang="en-US" altLang="ko-KR" dirty="0" smtClean="0"/>
              <a:t>) – </a:t>
            </a:r>
            <a:r>
              <a:rPr lang="ko-KR" altLang="en-US" dirty="0" smtClean="0"/>
              <a:t>본사에서 전달되는 공지사항</a:t>
            </a:r>
            <a:r>
              <a:rPr lang="en-US" altLang="ko-KR" dirty="0" smtClean="0"/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dirty="0" smtClean="0"/>
              <a:t>자료실</a:t>
            </a:r>
            <a:r>
              <a:rPr lang="en-US" altLang="ko-KR" dirty="0" smtClean="0"/>
              <a:t>(</a:t>
            </a:r>
            <a:r>
              <a:rPr lang="ko-KR" altLang="en-US" dirty="0" smtClean="0"/>
              <a:t>지사</a:t>
            </a:r>
            <a:r>
              <a:rPr lang="en-US" altLang="ko-KR" dirty="0" smtClean="0"/>
              <a:t>) – </a:t>
            </a:r>
            <a:r>
              <a:rPr lang="ko-KR" altLang="en-US" dirty="0" smtClean="0"/>
              <a:t>본사에서 제공하는 자료 다운로드 가능</a:t>
            </a:r>
            <a:r>
              <a:rPr lang="en-US" altLang="ko-KR" dirty="0" smtClean="0"/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ko-KR" dirty="0" smtClean="0"/>
              <a:t>Q&amp;A(</a:t>
            </a:r>
            <a:r>
              <a:rPr lang="ko-KR" altLang="en-US" dirty="0" smtClean="0"/>
              <a:t>본사</a:t>
            </a:r>
            <a:r>
              <a:rPr lang="en-US" altLang="ko-KR" dirty="0" smtClean="0"/>
              <a:t>) – </a:t>
            </a:r>
            <a:r>
              <a:rPr lang="ko-KR" altLang="en-US" dirty="0" smtClean="0"/>
              <a:t>본사와 지사장과의 </a:t>
            </a:r>
            <a:r>
              <a:rPr lang="en-US" altLang="ko-KR" dirty="0" smtClean="0"/>
              <a:t>1:1</a:t>
            </a:r>
            <a:r>
              <a:rPr lang="ko-KR" altLang="en-US" dirty="0" smtClean="0"/>
              <a:t>게시판</a:t>
            </a:r>
            <a:r>
              <a:rPr lang="en-US" altLang="ko-KR" dirty="0" smtClean="0"/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dirty="0" smtClean="0"/>
              <a:t>공지사항</a:t>
            </a:r>
            <a:r>
              <a:rPr lang="en-US" altLang="ko-KR" dirty="0" smtClean="0"/>
              <a:t>(</a:t>
            </a:r>
            <a:r>
              <a:rPr lang="ko-KR" altLang="en-US" dirty="0" smtClean="0"/>
              <a:t>원</a:t>
            </a:r>
            <a:r>
              <a:rPr lang="en-US" altLang="ko-KR" dirty="0" smtClean="0"/>
              <a:t>) – </a:t>
            </a:r>
            <a:r>
              <a:rPr lang="ko-KR" altLang="en-US" dirty="0" smtClean="0"/>
              <a:t>지사와 원과의 </a:t>
            </a:r>
            <a:r>
              <a:rPr lang="en-US" altLang="ko-KR" dirty="0" smtClean="0"/>
              <a:t>1:1</a:t>
            </a:r>
            <a:r>
              <a:rPr lang="ko-KR" altLang="en-US" dirty="0" smtClean="0"/>
              <a:t>게시판</a:t>
            </a:r>
            <a:r>
              <a:rPr lang="en-US" altLang="ko-KR" dirty="0" smtClean="0"/>
              <a:t>. 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022" y="827584"/>
            <a:ext cx="6252329" cy="3802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89485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평행 사변형 15"/>
          <p:cNvSpPr/>
          <p:nvPr/>
        </p:nvSpPr>
        <p:spPr>
          <a:xfrm>
            <a:off x="332656" y="1732330"/>
            <a:ext cx="6309320" cy="45719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37957" y="118762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smtClean="0"/>
              <a:t>목차</a:t>
            </a:r>
            <a:endParaRPr lang="ko-KR" altLang="en-US" sz="2800" b="1" dirty="0"/>
          </a:p>
        </p:txBody>
      </p:sp>
      <p:sp>
        <p:nvSpPr>
          <p:cNvPr id="18" name="직사각형 17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직사각형 18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32074" y="2391967"/>
            <a:ext cx="2775119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+mj-ea"/>
                <a:ea typeface="+mj-ea"/>
              </a:rPr>
              <a:t>1. Administration</a:t>
            </a: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r>
              <a:rPr lang="en-US" altLang="ko-KR" b="1" dirty="0" smtClean="0">
                <a:latin typeface="+mj-ea"/>
                <a:ea typeface="+mj-ea"/>
              </a:rPr>
              <a:t>  - </a:t>
            </a:r>
            <a:r>
              <a:rPr lang="ko-KR" altLang="en-US" b="1" dirty="0" err="1" smtClean="0">
                <a:latin typeface="+mj-ea"/>
                <a:ea typeface="+mj-ea"/>
              </a:rPr>
              <a:t>원관리</a:t>
            </a:r>
            <a:endParaRPr lang="en-US" altLang="ko-KR" b="1" dirty="0" smtClean="0">
              <a:latin typeface="+mj-ea"/>
              <a:ea typeface="+mj-ea"/>
            </a:endParaRPr>
          </a:p>
          <a:p>
            <a:r>
              <a:rPr lang="en-US" altLang="ko-KR" b="1" dirty="0">
                <a:latin typeface="+mj-ea"/>
                <a:ea typeface="+mj-ea"/>
              </a:rPr>
              <a:t>  </a:t>
            </a:r>
            <a:r>
              <a:rPr lang="en-US" altLang="ko-KR" b="1" dirty="0" smtClean="0">
                <a:latin typeface="+mj-ea"/>
                <a:ea typeface="+mj-ea"/>
              </a:rPr>
              <a:t>- </a:t>
            </a:r>
            <a:r>
              <a:rPr lang="ko-KR" altLang="en-US" b="1" dirty="0" smtClean="0">
                <a:latin typeface="+mj-ea"/>
                <a:ea typeface="+mj-ea"/>
              </a:rPr>
              <a:t>도서관리</a:t>
            </a:r>
            <a:endParaRPr lang="en-US" altLang="ko-KR" b="1" dirty="0" smtClean="0">
              <a:latin typeface="+mj-ea"/>
              <a:ea typeface="+mj-ea"/>
            </a:endParaRPr>
          </a:p>
          <a:p>
            <a:r>
              <a:rPr lang="en-US" altLang="ko-KR" b="1" dirty="0" smtClean="0">
                <a:latin typeface="+mj-ea"/>
                <a:ea typeface="+mj-ea"/>
              </a:rPr>
              <a:t>  - </a:t>
            </a:r>
            <a:r>
              <a:rPr lang="ko-KR" altLang="en-US" b="1" dirty="0" smtClean="0">
                <a:latin typeface="+mj-ea"/>
                <a:ea typeface="+mj-ea"/>
              </a:rPr>
              <a:t>온라인 학습 관리</a:t>
            </a:r>
            <a:endParaRPr lang="en-US" altLang="ko-KR" b="1" dirty="0" smtClean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r>
              <a:rPr lang="en-US" altLang="ko-KR" b="1" dirty="0" smtClean="0">
                <a:latin typeface="+mj-ea"/>
                <a:ea typeface="+mj-ea"/>
              </a:rPr>
              <a:t>2. </a:t>
            </a:r>
            <a:r>
              <a:rPr lang="ko-KR" altLang="en-US" b="1" dirty="0" smtClean="0">
                <a:latin typeface="+mj-ea"/>
                <a:ea typeface="+mj-ea"/>
              </a:rPr>
              <a:t>온라인 학습</a:t>
            </a:r>
            <a:endParaRPr lang="en-US" altLang="ko-KR" b="1" dirty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r>
              <a:rPr lang="en-US" altLang="ko-KR" b="1" dirty="0" smtClean="0">
                <a:latin typeface="+mj-ea"/>
              </a:rPr>
              <a:t>3. </a:t>
            </a:r>
            <a:r>
              <a:rPr lang="ko-KR" altLang="en-US" b="1" dirty="0" smtClean="0">
                <a:latin typeface="+mj-ea"/>
              </a:rPr>
              <a:t>도서주문</a:t>
            </a:r>
            <a:endParaRPr lang="en-US" altLang="ko-KR" b="1" dirty="0" smtClean="0">
              <a:latin typeface="+mj-ea"/>
            </a:endParaRPr>
          </a:p>
          <a:p>
            <a:endParaRPr lang="en-US" altLang="ko-KR" b="1" dirty="0" smtClean="0">
              <a:latin typeface="+mj-ea"/>
            </a:endParaRPr>
          </a:p>
          <a:p>
            <a:r>
              <a:rPr lang="en-US" altLang="ko-KR" b="1" dirty="0">
                <a:latin typeface="+mj-ea"/>
              </a:rPr>
              <a:t> </a:t>
            </a:r>
            <a:r>
              <a:rPr lang="en-US" altLang="ko-KR" b="1" dirty="0" smtClean="0">
                <a:latin typeface="+mj-ea"/>
              </a:rPr>
              <a:t> - </a:t>
            </a:r>
            <a:r>
              <a:rPr lang="ko-KR" altLang="en-US" b="1" dirty="0" smtClean="0">
                <a:latin typeface="+mj-ea"/>
              </a:rPr>
              <a:t>주문</a:t>
            </a:r>
            <a:endParaRPr lang="en-US" altLang="ko-KR" b="1" dirty="0" smtClean="0">
              <a:latin typeface="+mj-ea"/>
            </a:endParaRPr>
          </a:p>
          <a:p>
            <a:r>
              <a:rPr lang="en-US" altLang="ko-KR" b="1" dirty="0">
                <a:latin typeface="+mj-ea"/>
              </a:rPr>
              <a:t> </a:t>
            </a:r>
            <a:r>
              <a:rPr lang="en-US" altLang="ko-KR" b="1" dirty="0" smtClean="0">
                <a:latin typeface="+mj-ea"/>
              </a:rPr>
              <a:t> - </a:t>
            </a:r>
            <a:r>
              <a:rPr lang="ko-KR" altLang="en-US" b="1" dirty="0" smtClean="0">
                <a:latin typeface="+mj-ea"/>
              </a:rPr>
              <a:t>주문정보</a:t>
            </a:r>
            <a:r>
              <a:rPr lang="en-US" altLang="ko-KR" b="1" dirty="0" smtClean="0">
                <a:latin typeface="+mj-ea"/>
              </a:rPr>
              <a:t>/</a:t>
            </a:r>
            <a:r>
              <a:rPr lang="ko-KR" altLang="en-US" b="1" dirty="0" err="1" smtClean="0">
                <a:latin typeface="+mj-ea"/>
              </a:rPr>
              <a:t>배송지</a:t>
            </a:r>
            <a:r>
              <a:rPr lang="ko-KR" altLang="en-US" b="1" dirty="0" smtClean="0">
                <a:latin typeface="+mj-ea"/>
              </a:rPr>
              <a:t> 설정</a:t>
            </a:r>
            <a:endParaRPr lang="en-US" altLang="ko-KR" b="1" dirty="0" smtClean="0">
              <a:latin typeface="+mj-ea"/>
            </a:endParaRPr>
          </a:p>
          <a:p>
            <a:r>
              <a:rPr lang="en-US" altLang="ko-KR" b="1" dirty="0">
                <a:latin typeface="+mj-ea"/>
              </a:rPr>
              <a:t> </a:t>
            </a:r>
            <a:r>
              <a:rPr lang="en-US" altLang="ko-KR" b="1" dirty="0" smtClean="0">
                <a:latin typeface="+mj-ea"/>
              </a:rPr>
              <a:t> - </a:t>
            </a:r>
            <a:r>
              <a:rPr lang="ko-KR" altLang="en-US" b="1" dirty="0" smtClean="0">
                <a:latin typeface="+mj-ea"/>
              </a:rPr>
              <a:t>결재</a:t>
            </a:r>
            <a:endParaRPr lang="en-US" altLang="ko-KR" b="1" dirty="0" smtClean="0">
              <a:latin typeface="+mj-ea"/>
            </a:endParaRPr>
          </a:p>
          <a:p>
            <a:pPr marL="342900" indent="-342900">
              <a:buAutoNum type="arabicPeriod" startAt="2"/>
            </a:pPr>
            <a:endParaRPr lang="en-US" altLang="ko-KR" b="1" dirty="0" smtClean="0">
              <a:latin typeface="+mj-ea"/>
            </a:endParaRPr>
          </a:p>
          <a:p>
            <a:pPr marL="342900" indent="-342900">
              <a:buAutoNum type="arabicPeriod" startAt="2"/>
            </a:pPr>
            <a:endParaRPr lang="en-US" altLang="ko-KR" b="1" dirty="0" smtClean="0">
              <a:latin typeface="+mj-ea"/>
            </a:endParaRPr>
          </a:p>
          <a:p>
            <a:r>
              <a:rPr lang="en-US" altLang="ko-KR" b="1" dirty="0" smtClean="0">
                <a:latin typeface="+mj-ea"/>
              </a:rPr>
              <a:t>4. </a:t>
            </a:r>
            <a:r>
              <a:rPr lang="ko-KR" altLang="en-US" b="1" dirty="0" smtClean="0">
                <a:latin typeface="+mj-ea"/>
              </a:rPr>
              <a:t>커뮤니티</a:t>
            </a:r>
            <a:endParaRPr lang="ko-KR" altLang="en-US" b="1" dirty="0">
              <a:latin typeface="+mj-ea"/>
            </a:endParaRPr>
          </a:p>
          <a:p>
            <a:r>
              <a:rPr lang="en-US" altLang="ko-KR" b="1" dirty="0" smtClean="0">
                <a:latin typeface="+mj-ea"/>
                <a:ea typeface="+mj-ea"/>
              </a:rPr>
              <a:t> </a:t>
            </a:r>
            <a:endParaRPr lang="en-US" altLang="ko-KR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452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579" t="7462" r="11382" b="5390"/>
          <a:stretch/>
        </p:blipFill>
        <p:spPr bwMode="auto">
          <a:xfrm>
            <a:off x="2132856" y="4252725"/>
            <a:ext cx="3141326" cy="18178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8960" y="838845"/>
            <a:ext cx="6308720" cy="3413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/>
        </p:nvSpPr>
        <p:spPr>
          <a:xfrm>
            <a:off x="4692600" y="2749342"/>
            <a:ext cx="1163162" cy="1163162"/>
          </a:xfrm>
          <a:prstGeom prst="ellipse">
            <a:avLst/>
          </a:prstGeom>
          <a:blipFill>
            <a:blip r:embed="rId4" cstate="print"/>
            <a:srcRect/>
            <a:stretch>
              <a:fillRect l="-875234" t="-402519" r="-246086" b="-158383"/>
            </a:stretch>
          </a:blip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46330" y="3436280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32656" y="17951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1. </a:t>
            </a:r>
            <a:r>
              <a:rPr lang="en-US" altLang="ko-KR" b="1" dirty="0" smtClean="0">
                <a:latin typeface="+mj-ea"/>
              </a:rPr>
              <a:t>Administration - </a:t>
            </a:r>
            <a:r>
              <a:rPr lang="ko-KR" altLang="en-US" b="1" dirty="0" err="1" smtClean="0">
                <a:latin typeface="+mj-ea"/>
              </a:rPr>
              <a:t>원관리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516216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695072"/>
            <a:ext cx="5881738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본사에서 인증된 </a:t>
            </a:r>
            <a:r>
              <a:rPr lang="ko-KR" altLang="en-US" b="1" dirty="0" err="1" smtClean="0">
                <a:solidFill>
                  <a:srgbClr val="FF0000"/>
                </a:solidFill>
              </a:rPr>
              <a:t>원회원</a:t>
            </a:r>
            <a:r>
              <a:rPr lang="ko-KR" altLang="en-US" b="1" dirty="0" smtClean="0">
                <a:solidFill>
                  <a:srgbClr val="FF0000"/>
                </a:solidFill>
              </a:rPr>
              <a:t> 정보가 표시되는 페이지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원명을 클릭하면 </a:t>
            </a:r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r>
              <a:rPr lang="en-US" altLang="ko-KR" dirty="0" smtClean="0"/>
              <a:t>(</a:t>
            </a:r>
            <a:r>
              <a:rPr lang="ko-KR" altLang="en-US" dirty="0" smtClean="0"/>
              <a:t>원 상세정보</a:t>
            </a:r>
            <a:r>
              <a:rPr lang="en-US" altLang="ko-KR" dirty="0" smtClean="0"/>
              <a:t>)</a:t>
            </a:r>
            <a:r>
              <a:rPr lang="ko-KR" altLang="en-US" dirty="0" smtClean="0"/>
              <a:t> 활성화 됨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>
                <a:sym typeface="Wingdings" pitchFamily="2" charset="2"/>
              </a:rPr>
              <a:t>--&gt; </a:t>
            </a:r>
            <a:r>
              <a:rPr lang="ko-KR" altLang="en-US" dirty="0" err="1" smtClean="0">
                <a:sym typeface="Wingdings" pitchFamily="2" charset="2"/>
              </a:rPr>
              <a:t>원회원</a:t>
            </a:r>
            <a:r>
              <a:rPr lang="ko-KR" altLang="en-US" dirty="0" smtClean="0">
                <a:sym typeface="Wingdings" pitchFamily="2" charset="2"/>
              </a:rPr>
              <a:t> 인증 활성화 여부</a:t>
            </a:r>
            <a:r>
              <a:rPr lang="en-US" altLang="ko-KR" dirty="0" smtClean="0">
                <a:sym typeface="Wingdings" pitchFamily="2" charset="2"/>
              </a:rPr>
              <a:t>.</a:t>
            </a:r>
          </a:p>
          <a:p>
            <a:r>
              <a:rPr lang="en-US" altLang="ko-KR" dirty="0" smtClean="0">
                <a:sym typeface="Wingdings" pitchFamily="2" charset="2"/>
              </a:rPr>
              <a:t>                   --&gt;</a:t>
            </a:r>
            <a:r>
              <a:rPr lang="ko-KR" altLang="en-US" dirty="0" smtClean="0">
                <a:sym typeface="Wingdings" pitchFamily="2" charset="2"/>
              </a:rPr>
              <a:t>와</a:t>
            </a:r>
            <a:r>
              <a:rPr lang="en-US" altLang="ko-KR" dirty="0">
                <a:sym typeface="Wingdings" pitchFamily="2" charset="2"/>
              </a:rPr>
              <a:t> </a:t>
            </a:r>
            <a:r>
              <a:rPr lang="ko-KR" altLang="en-US" dirty="0" smtClean="0">
                <a:sym typeface="Wingdings" pitchFamily="2" charset="2"/>
              </a:rPr>
              <a:t>같으면 홈페이지 사용 불가</a:t>
            </a:r>
            <a:r>
              <a:rPr lang="en-US" altLang="ko-KR" dirty="0" smtClean="0">
                <a:sym typeface="Wingdings" pitchFamily="2" charset="2"/>
              </a:rPr>
              <a:t>.  </a:t>
            </a:r>
            <a:endParaRPr lang="en-US" altLang="ko-KR" dirty="0">
              <a:sym typeface="Wingdings" pitchFamily="2" charset="2"/>
            </a:endParaRPr>
          </a:p>
          <a:p>
            <a:r>
              <a:rPr lang="en-US" altLang="ko-KR" dirty="0" smtClean="0">
                <a:sym typeface="Wingdings" pitchFamily="2" charset="2"/>
              </a:rPr>
              <a:t>                   --&gt;</a:t>
            </a:r>
            <a:r>
              <a:rPr lang="ko-KR" altLang="en-US" dirty="0" smtClean="0">
                <a:sym typeface="Wingdings" pitchFamily="2" charset="2"/>
              </a:rPr>
              <a:t>와 같으면 홈페이지 사용 가능</a:t>
            </a:r>
            <a:r>
              <a:rPr lang="en-US" altLang="ko-KR" dirty="0" smtClean="0">
                <a:sym typeface="Wingdings" pitchFamily="2" charset="2"/>
              </a:rPr>
              <a:t>.</a:t>
            </a:r>
          </a:p>
          <a:p>
            <a:endParaRPr lang="ko-KR" altLang="en-US" dirty="0"/>
          </a:p>
        </p:txBody>
      </p:sp>
      <p:sp>
        <p:nvSpPr>
          <p:cNvPr id="17" name="타원 16"/>
          <p:cNvSpPr/>
          <p:nvPr/>
        </p:nvSpPr>
        <p:spPr>
          <a:xfrm>
            <a:off x="1844824" y="2749342"/>
            <a:ext cx="988848" cy="988848"/>
          </a:xfrm>
          <a:prstGeom prst="ellipse">
            <a:avLst/>
          </a:prstGeom>
          <a:blipFill>
            <a:blip r:embed="rId6" cstate="print"/>
            <a:srcRect/>
            <a:stretch>
              <a:fillRect l="-251727" t="-283118" r="-601659" b="-132787"/>
            </a:stretch>
          </a:blip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4580" y="3554130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486295" y="2961591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71949" y="288794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60106" y="455874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35224" y="8172400"/>
            <a:ext cx="609600" cy="180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96752" y="8438331"/>
            <a:ext cx="657225" cy="238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742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804248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911096"/>
            <a:ext cx="6151043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지사에서 주문한 도서주문내역 확인</a:t>
            </a:r>
            <a:endParaRPr lang="en-US" altLang="ko-KR" b="1" dirty="0" smtClean="0">
              <a:solidFill>
                <a:srgbClr val="FF0000"/>
              </a:solidFill>
            </a:endParaRP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 </a:t>
            </a: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지사에서 주문한 도서주문내역을 확인함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>
                <a:sym typeface="Wingdings" pitchFamily="2" charset="2"/>
              </a:rPr>
              <a:t>--&gt; </a:t>
            </a:r>
            <a:r>
              <a:rPr lang="ko-KR" altLang="en-US" dirty="0" smtClean="0">
                <a:sym typeface="Wingdings" pitchFamily="2" charset="2"/>
              </a:rPr>
              <a:t>클릭하면 </a:t>
            </a:r>
            <a:r>
              <a:rPr lang="en-US" altLang="ko-KR" b="1" dirty="0" smtClean="0">
                <a:solidFill>
                  <a:srgbClr val="FF0000"/>
                </a:solidFill>
                <a:sym typeface="Wingdings" pitchFamily="2" charset="2"/>
              </a:rPr>
              <a:t>1-3 </a:t>
            </a:r>
            <a:r>
              <a:rPr lang="ko-KR" altLang="en-US" dirty="0" smtClean="0">
                <a:sym typeface="Wingdings" pitchFamily="2" charset="2"/>
              </a:rPr>
              <a:t>창이 뜨고 상세 주문내용 확인 가능</a:t>
            </a:r>
            <a:endParaRPr lang="ko-KR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9225" t="21454" r="18720" b="7672"/>
          <a:stretch>
            <a:fillRect/>
          </a:stretch>
        </p:blipFill>
        <p:spPr bwMode="auto">
          <a:xfrm>
            <a:off x="260648" y="827584"/>
            <a:ext cx="6480000" cy="382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모서리가 둥근 직사각형 20"/>
          <p:cNvSpPr/>
          <p:nvPr/>
        </p:nvSpPr>
        <p:spPr>
          <a:xfrm>
            <a:off x="1916832" y="2051720"/>
            <a:ext cx="864096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1369887" y="197971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5" name="모서리가 둥근 직사각형 24"/>
          <p:cNvSpPr/>
          <p:nvPr/>
        </p:nvSpPr>
        <p:spPr>
          <a:xfrm>
            <a:off x="2996952" y="2555776"/>
            <a:ext cx="1800200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2420888" y="2483768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5030"/>
          <a:stretch>
            <a:fillRect/>
          </a:stretch>
        </p:blipFill>
        <p:spPr bwMode="auto">
          <a:xfrm>
            <a:off x="2280073" y="3989437"/>
            <a:ext cx="3556072" cy="1230635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2233983" y="3923928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32656" y="179512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1. </a:t>
            </a:r>
            <a:r>
              <a:rPr lang="en-US" altLang="ko-KR" b="1" dirty="0">
                <a:latin typeface="+mj-ea"/>
              </a:rPr>
              <a:t>Administration – </a:t>
            </a:r>
            <a:r>
              <a:rPr lang="ko-KR" altLang="en-US" b="1" dirty="0" smtClean="0">
                <a:latin typeface="+mj-ea"/>
              </a:rPr>
              <a:t>도서관리</a:t>
            </a:r>
            <a:r>
              <a:rPr lang="en-US" altLang="ko-KR" b="1" dirty="0" smtClean="0">
                <a:latin typeface="+mj-ea"/>
              </a:rPr>
              <a:t>: </a:t>
            </a:r>
            <a:r>
              <a:rPr lang="ko-KR" altLang="en-US" b="1" dirty="0" smtClean="0">
                <a:latin typeface="+mj-ea"/>
              </a:rPr>
              <a:t>지사 도서주문 내역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xmlns="" val="167452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1. </a:t>
            </a:r>
            <a:r>
              <a:rPr lang="en-US" altLang="ko-KR" b="1" dirty="0">
                <a:latin typeface="+mj-ea"/>
              </a:rPr>
              <a:t>Administration – </a:t>
            </a:r>
            <a:r>
              <a:rPr lang="ko-KR" altLang="en-US" b="1" dirty="0" smtClean="0">
                <a:latin typeface="+mj-ea"/>
              </a:rPr>
              <a:t>도서관리</a:t>
            </a:r>
            <a:r>
              <a:rPr lang="en-US" altLang="ko-KR" b="1" dirty="0" smtClean="0">
                <a:latin typeface="+mj-ea"/>
              </a:rPr>
              <a:t>: </a:t>
            </a:r>
            <a:r>
              <a:rPr lang="ko-KR" altLang="en-US" b="1" dirty="0" smtClean="0">
                <a:latin typeface="+mj-ea"/>
              </a:rPr>
              <a:t>원장 도서주문 내역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012160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55043" y="6156176"/>
            <a:ext cx="6681637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원장이 주문한 내용 확인 및 처리 페이지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주문 내용을 클릭하면 </a:t>
            </a:r>
            <a:r>
              <a:rPr lang="en-US" altLang="ko-KR" b="1" dirty="0" smtClean="0">
                <a:solidFill>
                  <a:srgbClr val="FF0000"/>
                </a:solidFill>
              </a:rPr>
              <a:t>1-4</a:t>
            </a:r>
            <a:r>
              <a:rPr lang="en-US" altLang="ko-KR" dirty="0" smtClean="0"/>
              <a:t>(</a:t>
            </a:r>
            <a:r>
              <a:rPr lang="ko-KR" altLang="en-US" dirty="0" smtClean="0"/>
              <a:t>주문내용</a:t>
            </a:r>
            <a:r>
              <a:rPr lang="en-US" altLang="ko-KR" dirty="0" smtClean="0"/>
              <a:t>)</a:t>
            </a:r>
            <a:r>
              <a:rPr lang="ko-KR" altLang="en-US" dirty="0" smtClean="0"/>
              <a:t>창이 활성화 됨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>
                <a:sym typeface="Wingdings" pitchFamily="2" charset="2"/>
              </a:rPr>
              <a:t>--&gt; </a:t>
            </a:r>
            <a:r>
              <a:rPr lang="ko-KR" altLang="en-US" dirty="0" smtClean="0">
                <a:sym typeface="Wingdings" pitchFamily="2" charset="2"/>
              </a:rPr>
              <a:t>원 주문내용 확인 후 본사주문을 클릭하면 </a:t>
            </a:r>
            <a:r>
              <a:rPr lang="ko-KR" altLang="en-US" dirty="0" err="1" smtClean="0">
                <a:sym typeface="Wingdings" pitchFamily="2" charset="2"/>
              </a:rPr>
              <a:t>주문완료됨</a:t>
            </a:r>
            <a:r>
              <a:rPr lang="en-US" altLang="ko-KR" dirty="0" smtClean="0">
                <a:sym typeface="Wingdings" pitchFamily="2" charset="2"/>
              </a:rPr>
              <a:t>.</a:t>
            </a:r>
          </a:p>
          <a:p>
            <a:endParaRPr lang="en-US" altLang="ko-KR" dirty="0" smtClean="0">
              <a:sym typeface="Wingdings" pitchFamily="2" charset="2"/>
            </a:endParaRP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1-3 </a:t>
            </a:r>
            <a:r>
              <a:rPr lang="en-US" altLang="ko-KR" dirty="0">
                <a:sym typeface="Wingdings" pitchFamily="2" charset="2"/>
              </a:rPr>
              <a:t>--&gt; </a:t>
            </a:r>
            <a:r>
              <a:rPr lang="ko-KR" altLang="en-US" dirty="0" smtClean="0">
                <a:sym typeface="Wingdings" pitchFamily="2" charset="2"/>
              </a:rPr>
              <a:t>지사처리 클릭하면 본사 주문요청 없이 지사에서 </a:t>
            </a:r>
            <a:endParaRPr lang="en-US" altLang="ko-KR" dirty="0" smtClean="0">
              <a:sym typeface="Wingdings" pitchFamily="2" charset="2"/>
            </a:endParaRPr>
          </a:p>
          <a:p>
            <a:r>
              <a:rPr lang="en-US" altLang="ko-KR" dirty="0" smtClean="0">
                <a:sym typeface="Wingdings" pitchFamily="2" charset="2"/>
              </a:rPr>
              <a:t>          </a:t>
            </a:r>
            <a:r>
              <a:rPr lang="ko-KR" altLang="en-US" dirty="0" smtClean="0">
                <a:sym typeface="Wingdings" pitchFamily="2" charset="2"/>
              </a:rPr>
              <a:t>보유하고 있는 교재로 처리함</a:t>
            </a:r>
            <a:r>
              <a:rPr lang="en-US" altLang="ko-KR" dirty="0" smtClean="0">
                <a:sym typeface="Wingdings" pitchFamily="2" charset="2"/>
              </a:rPr>
              <a:t>.</a:t>
            </a:r>
          </a:p>
          <a:p>
            <a:endParaRPr lang="en-US" altLang="ko-KR" dirty="0" smtClean="0">
              <a:sym typeface="Wingdings" pitchFamily="2" charset="2"/>
            </a:endParaRP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1-4 </a:t>
            </a:r>
            <a:r>
              <a:rPr lang="en-US" altLang="ko-KR" dirty="0">
                <a:sym typeface="Wingdings" pitchFamily="2" charset="2"/>
              </a:rPr>
              <a:t>--&gt; </a:t>
            </a:r>
            <a:r>
              <a:rPr lang="ko-KR" altLang="en-US" dirty="0" smtClean="0">
                <a:sym typeface="Wingdings" pitchFamily="2" charset="2"/>
              </a:rPr>
              <a:t>원 주문 내용 팝업</a:t>
            </a:r>
            <a:r>
              <a:rPr lang="en-US" altLang="ko-KR" dirty="0" smtClean="0">
                <a:sym typeface="Wingdings" pitchFamily="2" charset="2"/>
              </a:rPr>
              <a:t>.</a:t>
            </a:r>
            <a:endParaRPr lang="en-US" altLang="ko-KR" dirty="0">
              <a:sym typeface="Wingdings" pitchFamily="2" charset="2"/>
            </a:endParaRPr>
          </a:p>
          <a:p>
            <a:endParaRPr lang="ko-KR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5763" t="18500" r="17538" b="4719"/>
          <a:stretch>
            <a:fillRect/>
          </a:stretch>
        </p:blipFill>
        <p:spPr bwMode="auto">
          <a:xfrm>
            <a:off x="261360" y="733652"/>
            <a:ext cx="6408000" cy="4990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모서리가 둥근 직사각형 33"/>
          <p:cNvSpPr/>
          <p:nvPr/>
        </p:nvSpPr>
        <p:spPr>
          <a:xfrm>
            <a:off x="1484784" y="2195736"/>
            <a:ext cx="1044000" cy="32400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1988840" y="2915816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36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20888" y="2915816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모서리가 둥근 직사각형 36"/>
          <p:cNvSpPr/>
          <p:nvPr/>
        </p:nvSpPr>
        <p:spPr>
          <a:xfrm>
            <a:off x="4545192" y="2843808"/>
            <a:ext cx="612000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3933056" y="277180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581128" y="385192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40" name="모서리가 둥근 직사각형 39"/>
          <p:cNvSpPr/>
          <p:nvPr/>
        </p:nvSpPr>
        <p:spPr>
          <a:xfrm>
            <a:off x="5157192" y="3995936"/>
            <a:ext cx="612000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4526"/>
          <a:stretch>
            <a:fillRect/>
          </a:stretch>
        </p:blipFill>
        <p:spPr bwMode="auto">
          <a:xfrm>
            <a:off x="548680" y="3995936"/>
            <a:ext cx="3420000" cy="1224136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" name="TextBox 41"/>
          <p:cNvSpPr txBox="1"/>
          <p:nvPr/>
        </p:nvSpPr>
        <p:spPr>
          <a:xfrm>
            <a:off x="692696" y="4283968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1-4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66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2936" y="716980"/>
            <a:ext cx="5720475" cy="6239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1. </a:t>
            </a:r>
            <a:r>
              <a:rPr lang="en-US" altLang="ko-KR" b="1" dirty="0">
                <a:latin typeface="+mj-ea"/>
              </a:rPr>
              <a:t>Administration – </a:t>
            </a:r>
            <a:r>
              <a:rPr lang="ko-KR" altLang="en-US" b="1" dirty="0" smtClean="0">
                <a:latin typeface="+mj-ea"/>
              </a:rPr>
              <a:t>온라인 학습 관리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693768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16136" y="6750238"/>
            <a:ext cx="6425232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온라인 학습 관리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온라인 학습 권한을 부여 할 원을 선택함</a:t>
            </a:r>
            <a:r>
              <a:rPr lang="en-US" altLang="ko-KR" dirty="0" smtClean="0"/>
              <a:t>.</a:t>
            </a:r>
          </a:p>
          <a:p>
            <a:pPr marL="812800" indent="-812800"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>
                <a:sym typeface="Wingdings" pitchFamily="2" charset="2"/>
              </a:rPr>
              <a:t>--&gt; </a:t>
            </a:r>
            <a:r>
              <a:rPr lang="ko-KR" altLang="en-US" dirty="0" err="1" smtClean="0">
                <a:sym typeface="Wingdings" pitchFamily="2" charset="2"/>
              </a:rPr>
              <a:t>교재별로</a:t>
            </a:r>
            <a:r>
              <a:rPr lang="ko-KR" altLang="en-US" dirty="0" smtClean="0">
                <a:sym typeface="Wingdings" pitchFamily="2" charset="2"/>
              </a:rPr>
              <a:t> 체크하면 해당 원의 학생에게 온라인 학습 권한이</a:t>
            </a:r>
            <a:r>
              <a:rPr lang="en-US" altLang="ko-KR" dirty="0" smtClean="0">
                <a:sym typeface="Wingdings" pitchFamily="2" charset="2"/>
              </a:rPr>
              <a:t> </a:t>
            </a:r>
            <a:r>
              <a:rPr lang="ko-KR" altLang="en-US" dirty="0" smtClean="0">
                <a:sym typeface="Wingdings" pitchFamily="2" charset="2"/>
              </a:rPr>
              <a:t>부여됨</a:t>
            </a:r>
            <a:r>
              <a:rPr lang="en-US" altLang="ko-KR" dirty="0" smtClean="0">
                <a:sym typeface="Wingdings" pitchFamily="2" charset="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</a:rPr>
              <a:t>1-3 </a:t>
            </a:r>
            <a:r>
              <a:rPr lang="en-US" altLang="ko-KR" dirty="0">
                <a:sym typeface="Wingdings" pitchFamily="2" charset="2"/>
              </a:rPr>
              <a:t>--&gt; </a:t>
            </a:r>
            <a:r>
              <a:rPr lang="ko-KR" altLang="en-US" dirty="0" smtClean="0">
                <a:sym typeface="Wingdings" pitchFamily="2" charset="2"/>
              </a:rPr>
              <a:t>체크가 끝나면 저장하기 버튼 클릭</a:t>
            </a:r>
            <a:r>
              <a:rPr lang="en-US" altLang="ko-KR" dirty="0" smtClean="0">
                <a:sym typeface="Wingdings" pitchFamily="2" charset="2"/>
              </a:rPr>
              <a:t>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9463" y="293473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3750" y="2273944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2816" y="2973670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933056" y="2089278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581128" y="622818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23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3289" y="6363374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05191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2689" y="686594"/>
            <a:ext cx="6167796" cy="5253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2. </a:t>
            </a:r>
            <a:r>
              <a:rPr lang="ko-KR" altLang="en-US" b="1" dirty="0" smtClean="0"/>
              <a:t>온라인 학습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5963959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107975"/>
            <a:ext cx="600517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온라인 학습 페이지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err="1" smtClean="0"/>
              <a:t>잉글리쉬풀의</a:t>
            </a:r>
            <a:r>
              <a:rPr lang="ko-KR" altLang="en-US" dirty="0" smtClean="0"/>
              <a:t> 모든 </a:t>
            </a:r>
            <a:r>
              <a:rPr lang="ko-KR" altLang="en-US" dirty="0" err="1" smtClean="0"/>
              <a:t>콘텐츠가</a:t>
            </a:r>
            <a:r>
              <a:rPr lang="ko-KR" altLang="en-US" dirty="0" smtClean="0"/>
              <a:t> 표시되며 인증키와</a:t>
            </a:r>
            <a:endParaRPr lang="en-US" altLang="ko-KR" dirty="0"/>
          </a:p>
          <a:p>
            <a:r>
              <a:rPr lang="en-US" altLang="ko-KR" dirty="0" smtClean="0"/>
              <a:t>           </a:t>
            </a:r>
            <a:r>
              <a:rPr lang="ko-KR" altLang="en-US" dirty="0" smtClean="0"/>
              <a:t>상관없이 접근이 가능함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8680" y="2952615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332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5023" y="682146"/>
            <a:ext cx="6405724" cy="44659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3. </a:t>
            </a:r>
            <a:r>
              <a:rPr lang="ko-KR" altLang="en-US" b="1" dirty="0" smtClean="0">
                <a:latin typeface="+mj-ea"/>
              </a:rPr>
              <a:t>도서 주문 </a:t>
            </a:r>
            <a:r>
              <a:rPr lang="en-US" altLang="ko-KR" b="1" dirty="0" smtClean="0">
                <a:latin typeface="+mj-ea"/>
              </a:rPr>
              <a:t>- </a:t>
            </a:r>
            <a:r>
              <a:rPr lang="ko-KR" altLang="en-US" b="1" dirty="0" smtClean="0">
                <a:latin typeface="+mj-ea"/>
              </a:rPr>
              <a:t>주문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732240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804248"/>
            <a:ext cx="552747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도서 주문 페이지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항목을 체크하면 중복 주문이 가능함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/>
              <a:t>--&gt; </a:t>
            </a:r>
            <a:r>
              <a:rPr lang="ko-KR" altLang="en-US" dirty="0" smtClean="0"/>
              <a:t>단일 항목 주문 시 바로 주문이 가능함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1-3 </a:t>
            </a:r>
            <a:r>
              <a:rPr lang="en-US" altLang="ko-KR" dirty="0"/>
              <a:t>--&gt; </a:t>
            </a:r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r>
              <a:rPr lang="ko-KR" altLang="en-US" dirty="0" smtClean="0"/>
              <a:t>에서 중복 체크 시 장바구니 담기 버튼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1556792" y="3214104"/>
            <a:ext cx="4556572" cy="42179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4204" y="3970710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513903" y="3141666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762375" y="3995936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00808" y="5148064"/>
            <a:ext cx="4412556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TextBox 26"/>
          <p:cNvSpPr txBox="1"/>
          <p:nvPr/>
        </p:nvSpPr>
        <p:spPr>
          <a:xfrm>
            <a:off x="5906391" y="622332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148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5640" y="696528"/>
            <a:ext cx="3493194" cy="4811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4990" y="2593069"/>
            <a:ext cx="2931002" cy="2347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3</a:t>
            </a:r>
            <a:r>
              <a:rPr lang="en-US" altLang="ko-KR" b="1" dirty="0" smtClean="0"/>
              <a:t>. </a:t>
            </a:r>
            <a:r>
              <a:rPr lang="ko-KR" altLang="en-US" b="1" dirty="0" smtClean="0">
                <a:latin typeface="+mj-ea"/>
              </a:rPr>
              <a:t>도서 주문</a:t>
            </a:r>
            <a:r>
              <a:rPr lang="en-US" altLang="ko-KR" b="1" dirty="0" smtClean="0">
                <a:latin typeface="+mj-ea"/>
              </a:rPr>
              <a:t> – </a:t>
            </a:r>
            <a:r>
              <a:rPr lang="ko-KR" altLang="en-US" b="1" dirty="0" smtClean="0">
                <a:latin typeface="+mj-ea"/>
              </a:rPr>
              <a:t>주문 정보</a:t>
            </a:r>
            <a:r>
              <a:rPr lang="en-US" altLang="ko-KR" b="1" dirty="0" smtClean="0">
                <a:latin typeface="+mj-ea"/>
              </a:rPr>
              <a:t>/</a:t>
            </a:r>
            <a:r>
              <a:rPr lang="ko-KR" altLang="en-US" b="1" dirty="0" err="1" smtClean="0">
                <a:latin typeface="+mj-ea"/>
              </a:rPr>
              <a:t>배송지</a:t>
            </a:r>
            <a:r>
              <a:rPr lang="ko-KR" altLang="en-US" b="1" dirty="0" smtClean="0">
                <a:latin typeface="+mj-ea"/>
              </a:rPr>
              <a:t> 설정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732240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804248"/>
            <a:ext cx="544572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도서 주문 페이지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항목을 체크하면 지사장 배송지로 설정됨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/>
              <a:t>--&gt; </a:t>
            </a:r>
            <a:r>
              <a:rPr lang="ko-KR" altLang="en-US" dirty="0" err="1" smtClean="0"/>
              <a:t>원검색</a:t>
            </a:r>
            <a:r>
              <a:rPr lang="ko-KR" altLang="en-US" dirty="0" smtClean="0"/>
              <a:t> 클릭 시 원 검색 창 활성화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1-3 </a:t>
            </a:r>
            <a:r>
              <a:rPr lang="en-US" altLang="ko-KR" dirty="0"/>
              <a:t>--&gt; </a:t>
            </a:r>
            <a:r>
              <a:rPr lang="ko-KR" altLang="en-US" dirty="0" smtClean="0"/>
              <a:t>검색된 원명을 클릭하면 원 주소로 배송함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endParaRPr lang="ko-KR" altLang="en-US" dirty="0"/>
          </a:p>
        </p:txBody>
      </p:sp>
      <p:pic>
        <p:nvPicPr>
          <p:cNvPr id="30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72816" y="3990752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타원 16"/>
          <p:cNvSpPr/>
          <p:nvPr/>
        </p:nvSpPr>
        <p:spPr>
          <a:xfrm>
            <a:off x="638355" y="3051527"/>
            <a:ext cx="1249577" cy="1249577"/>
          </a:xfrm>
          <a:prstGeom prst="ellipse">
            <a:avLst/>
          </a:prstGeom>
          <a:blipFill>
            <a:blip r:embed="rId5" cstate="print"/>
            <a:srcRect/>
            <a:stretch>
              <a:fillRect l="-88804" t="-328853" r="-244518" b="-168575"/>
            </a:stretch>
          </a:blip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5953" y="3677186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5224" y="3766673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927709" y="325161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120196" y="382291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005064" y="288228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551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1251</TotalTime>
  <Words>392</Words>
  <Application>Microsoft Office PowerPoint</Application>
  <PresentationFormat>화면 슬라이드 쇼(4:3)</PresentationFormat>
  <Paragraphs>99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kang</dc:creator>
  <cp:lastModifiedBy>yeam201201</cp:lastModifiedBy>
  <cp:revision>64</cp:revision>
  <dcterms:created xsi:type="dcterms:W3CDTF">2012-12-27T05:31:07Z</dcterms:created>
  <dcterms:modified xsi:type="dcterms:W3CDTF">2014-02-26T02:41:34Z</dcterms:modified>
</cp:coreProperties>
</file>