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5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9E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2232" y="-30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EE395A-1897-4029-A70D-2889984DCE8B}" type="datetimeFigureOut">
              <a:rPr lang="ko-KR" altLang="en-US" smtClean="0"/>
              <a:t>2019-02-22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5F2B15-68ED-4EC8-BA32-A5BB7113D41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48301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8419A-30F5-48F7-B9F2-38D53F1605CD}" type="slidenum">
              <a:rPr lang="ko-KR" altLang="en-US" smtClean="0"/>
              <a:pPr/>
              <a:t>10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F8419A-30F5-48F7-B9F2-38D53F1605CD}" type="slidenum">
              <a:rPr lang="ko-KR" altLang="en-US" smtClean="0"/>
              <a:pPr/>
              <a:t>11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228261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32939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77614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505744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16172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4792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15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135341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943017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6728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87348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D6D717-E9F5-4705-A185-344FD35E6965}" type="datetimeFigureOut">
              <a:rPr lang="ko-KR" altLang="en-US" smtClean="0"/>
              <a:pPr/>
              <a:t>2019-02-22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40C7D3-94B3-4C2B-A276-8AFEBDB4DEC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4424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hyperlink" Target="http://www.englishpool.co.kr/rb/?r=home&amp;mod=type00_treetop01&amp;b_no=1" TargetMode="Externa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englishpool.co.kr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867525" cy="914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406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" name="그림 17" descr="인풀로고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9280" y="34028"/>
            <a:ext cx="792000" cy="43351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332656" y="1795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</a:t>
            </a:r>
            <a:r>
              <a:rPr lang="ko-KR" altLang="en-US" b="1" dirty="0" smtClean="0"/>
              <a:t>온라인 학습</a:t>
            </a:r>
            <a:r>
              <a:rPr lang="en-US" altLang="ko-KR" b="1" dirty="0" smtClean="0"/>
              <a:t>(</a:t>
            </a:r>
            <a:r>
              <a:rPr lang="en-US" altLang="ko-KR" b="1" dirty="0" smtClean="0">
                <a:solidFill>
                  <a:schemeClr val="accent2"/>
                </a:solidFill>
              </a:rPr>
              <a:t>e-Learning</a:t>
            </a:r>
            <a:r>
              <a:rPr lang="en-US" altLang="ko-KR" b="1" dirty="0" smtClean="0"/>
              <a:t>)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9" t="33634" r="12444" b="5681"/>
          <a:stretch/>
        </p:blipFill>
        <p:spPr bwMode="auto">
          <a:xfrm>
            <a:off x="405000" y="1671471"/>
            <a:ext cx="6048000" cy="225245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69000" y="755576"/>
            <a:ext cx="5602175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/>
              <a:t>&lt;Phonics Reading&gt;</a:t>
            </a:r>
          </a:p>
          <a:p>
            <a:pPr>
              <a:lnSpc>
                <a:spcPct val="150000"/>
              </a:lnSpc>
            </a:pPr>
            <a:r>
              <a:rPr lang="en-US" altLang="ko-KR" sz="1400" b="1" dirty="0" smtClean="0">
                <a:solidFill>
                  <a:schemeClr val="accent1"/>
                </a:solidFill>
              </a:rPr>
              <a:t>- Safari Reader </a:t>
            </a:r>
            <a:r>
              <a:rPr lang="en-US" altLang="ko-KR" sz="1400" dirty="0" smtClean="0"/>
              <a:t>: Level A/B/C 3</a:t>
            </a:r>
            <a:r>
              <a:rPr lang="ko-KR" altLang="en-US" sz="1400" dirty="0" smtClean="0"/>
              <a:t>단계 </a:t>
            </a:r>
            <a:r>
              <a:rPr lang="en-US" altLang="ko-KR" sz="1400" dirty="0" smtClean="0"/>
              <a:t>30</a:t>
            </a:r>
            <a:r>
              <a:rPr lang="ko-KR" altLang="en-US" sz="1400" dirty="0" smtClean="0"/>
              <a:t>권에 대한 </a:t>
            </a:r>
            <a:r>
              <a:rPr lang="ko-KR" altLang="en-US" sz="1400" dirty="0" err="1" smtClean="0"/>
              <a:t>리딩북</a:t>
            </a:r>
            <a:r>
              <a:rPr lang="ko-KR" altLang="en-US" sz="1400" dirty="0" smtClean="0"/>
              <a:t> </a:t>
            </a:r>
            <a:r>
              <a:rPr lang="en-US" altLang="ko-KR" sz="1400" dirty="0" smtClean="0"/>
              <a:t>88</a:t>
            </a:r>
            <a:r>
              <a:rPr lang="ko-KR" altLang="en-US" sz="1400" dirty="0" smtClean="0"/>
              <a:t>권 수록</a:t>
            </a:r>
            <a:endParaRPr lang="ko-KR" altLang="en-US" sz="1400" dirty="0"/>
          </a:p>
        </p:txBody>
      </p:sp>
      <p:sp>
        <p:nvSpPr>
          <p:cNvPr id="13" name="TextBox 12"/>
          <p:cNvSpPr txBox="1"/>
          <p:nvPr/>
        </p:nvSpPr>
        <p:spPr>
          <a:xfrm>
            <a:off x="369000" y="4139952"/>
            <a:ext cx="5103320" cy="10002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/>
              <a:t>&lt;Speaking &amp; Discussion&gt;</a:t>
            </a:r>
          </a:p>
          <a:p>
            <a:pPr marL="285750" indent="-285750">
              <a:lnSpc>
                <a:spcPct val="150000"/>
              </a:lnSpc>
              <a:buFontTx/>
              <a:buChar char="-"/>
            </a:pPr>
            <a:r>
              <a:rPr lang="en-US" altLang="ko-KR" sz="1400" b="1" dirty="0" smtClean="0">
                <a:solidFill>
                  <a:schemeClr val="accent1"/>
                </a:solidFill>
              </a:rPr>
              <a:t>Treetop :</a:t>
            </a:r>
            <a:r>
              <a:rPr lang="en-US" altLang="ko-KR" sz="1400" dirty="0" smtClean="0"/>
              <a:t> 6</a:t>
            </a:r>
            <a:r>
              <a:rPr lang="ko-KR" altLang="en-US" sz="1400" dirty="0" smtClean="0"/>
              <a:t>단계 총 </a:t>
            </a:r>
            <a:r>
              <a:rPr lang="en-US" altLang="ko-KR" sz="1400" dirty="0" smtClean="0"/>
              <a:t>64</a:t>
            </a:r>
            <a:r>
              <a:rPr lang="ko-KR" altLang="en-US" sz="1400" dirty="0" smtClean="0"/>
              <a:t>종 교재 수록</a:t>
            </a:r>
            <a:endParaRPr lang="en-US" altLang="ko-KR" sz="1400" dirty="0" smtClean="0"/>
          </a:p>
          <a:p>
            <a:pPr marL="285750" indent="-285750">
              <a:buFontTx/>
              <a:buChar char="-"/>
            </a:pPr>
            <a:r>
              <a:rPr lang="en-US" altLang="ko-KR" sz="1400" b="1" dirty="0" smtClean="0">
                <a:solidFill>
                  <a:schemeClr val="accent1"/>
                </a:solidFill>
              </a:rPr>
              <a:t>Video Lectures : </a:t>
            </a:r>
            <a:r>
              <a:rPr lang="en-US" altLang="ko-KR" sz="1400" dirty="0" smtClean="0"/>
              <a:t>Treetop </a:t>
            </a:r>
            <a:r>
              <a:rPr lang="ko-KR" altLang="en-US" sz="1400" dirty="0" err="1" smtClean="0"/>
              <a:t>원어민</a:t>
            </a:r>
            <a:r>
              <a:rPr lang="ko-KR" altLang="en-US" sz="1400" dirty="0" smtClean="0"/>
              <a:t> 동영상 강의 </a:t>
            </a:r>
            <a:r>
              <a:rPr lang="en-US" altLang="ko-KR" sz="1400" dirty="0" smtClean="0"/>
              <a:t>128</a:t>
            </a:r>
            <a:r>
              <a:rPr lang="ko-KR" altLang="en-US" sz="1400" dirty="0" smtClean="0"/>
              <a:t>회 수록</a:t>
            </a:r>
            <a:endParaRPr lang="ko-KR" altLang="en-US" sz="1400" dirty="0">
              <a:solidFill>
                <a:schemeClr val="accent1"/>
              </a:solidFill>
            </a:endParaRPr>
          </a:p>
        </p:txBody>
      </p:sp>
      <p:pic>
        <p:nvPicPr>
          <p:cNvPr id="1027" name="Picture 3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6" t="7552" r="25476" b="11198"/>
          <a:stretch/>
        </p:blipFill>
        <p:spPr bwMode="auto">
          <a:xfrm>
            <a:off x="405000" y="5262463"/>
            <a:ext cx="6048000" cy="3240360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69000" y="8574831"/>
            <a:ext cx="6120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Wingdings" panose="05000000000000000000" pitchFamily="2" charset="2"/>
              <a:buChar char="Ø"/>
            </a:pPr>
            <a:r>
              <a:rPr lang="ko-KR" altLang="en-US" sz="1200" dirty="0" smtClean="0"/>
              <a:t>아래의 </a:t>
            </a:r>
            <a:r>
              <a:rPr lang="en-US" altLang="ko-KR" sz="1200" b="1" dirty="0" smtClean="0">
                <a:solidFill>
                  <a:schemeClr val="accent2"/>
                </a:solidFill>
              </a:rPr>
              <a:t>Book No</a:t>
            </a:r>
            <a:r>
              <a:rPr lang="ko-KR" altLang="en-US" sz="1200" dirty="0" smtClean="0"/>
              <a:t>에서 먼저 교재 번호를 선택하신 후 각 단계 교재 이미지 아래 체크박스를 선택하시면 온라인 </a:t>
            </a:r>
            <a:r>
              <a:rPr lang="ko-KR" altLang="en-US" sz="1200" dirty="0" err="1" smtClean="0"/>
              <a:t>학습창으로</a:t>
            </a:r>
            <a:r>
              <a:rPr lang="ko-KR" altLang="en-US" sz="1200" dirty="0" smtClean="0"/>
              <a:t> 이동합니다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05656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pic>
        <p:nvPicPr>
          <p:cNvPr id="18" name="그림 17" descr="인풀로고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9280" y="34028"/>
            <a:ext cx="792000" cy="43351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46684" y="799708"/>
            <a:ext cx="517731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600" b="1" dirty="0" smtClean="0"/>
              <a:t>&lt;Reading &amp; Writing&gt;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1400" b="1" dirty="0" err="1" smtClean="0">
                <a:solidFill>
                  <a:schemeClr val="accent1"/>
                </a:solidFill>
              </a:rPr>
              <a:t>Asl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 Readers(</a:t>
            </a:r>
            <a:r>
              <a:rPr lang="ko-KR" altLang="en-US" sz="1400" b="1" dirty="0" smtClean="0">
                <a:solidFill>
                  <a:schemeClr val="accent1"/>
                </a:solidFill>
              </a:rPr>
              <a:t>초급 </a:t>
            </a:r>
            <a:r>
              <a:rPr lang="ko-KR" altLang="en-US" sz="1400" b="1" dirty="0" err="1" smtClean="0">
                <a:solidFill>
                  <a:schemeClr val="accent1"/>
                </a:solidFill>
              </a:rPr>
              <a:t>리딩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) : </a:t>
            </a:r>
            <a:r>
              <a:rPr lang="en-US" altLang="ko-KR" sz="1400" dirty="0"/>
              <a:t>2</a:t>
            </a:r>
            <a:r>
              <a:rPr lang="ko-KR" altLang="en-US" sz="1400" dirty="0" smtClean="0"/>
              <a:t>단계 총 </a:t>
            </a:r>
            <a:r>
              <a:rPr lang="en-US" altLang="ko-KR" sz="1400" dirty="0" smtClean="0"/>
              <a:t>21</a:t>
            </a:r>
            <a:r>
              <a:rPr lang="ko-KR" altLang="en-US" sz="1400" dirty="0" smtClean="0"/>
              <a:t>권 교재 수록</a:t>
            </a:r>
            <a:endParaRPr lang="en-US" altLang="ko-KR" sz="1400" dirty="0" smtClean="0"/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sz="1400" b="1" dirty="0" err="1" smtClean="0">
                <a:solidFill>
                  <a:schemeClr val="accent1"/>
                </a:solidFill>
              </a:rPr>
              <a:t>Asl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 Readers Plus(</a:t>
            </a:r>
            <a:r>
              <a:rPr lang="ko-KR" altLang="en-US" sz="1400" b="1" dirty="0" smtClean="0">
                <a:solidFill>
                  <a:schemeClr val="accent1"/>
                </a:solidFill>
              </a:rPr>
              <a:t>중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.</a:t>
            </a:r>
            <a:r>
              <a:rPr lang="ko-KR" altLang="en-US" sz="1400" b="1" dirty="0" smtClean="0">
                <a:solidFill>
                  <a:schemeClr val="accent1"/>
                </a:solidFill>
              </a:rPr>
              <a:t>고급 </a:t>
            </a:r>
            <a:r>
              <a:rPr lang="ko-KR" altLang="en-US" sz="1400" b="1" dirty="0" err="1" smtClean="0">
                <a:solidFill>
                  <a:schemeClr val="accent1"/>
                </a:solidFill>
              </a:rPr>
              <a:t>리딩</a:t>
            </a:r>
            <a:r>
              <a:rPr lang="en-US" altLang="ko-KR" sz="1400" b="1" dirty="0" smtClean="0">
                <a:solidFill>
                  <a:schemeClr val="accent1"/>
                </a:solidFill>
              </a:rPr>
              <a:t>) : </a:t>
            </a:r>
            <a:r>
              <a:rPr lang="en-US" altLang="ko-KR" sz="1400" dirty="0" smtClean="0"/>
              <a:t>6</a:t>
            </a:r>
            <a:r>
              <a:rPr lang="ko-KR" altLang="en-US" sz="1400" dirty="0" smtClean="0"/>
              <a:t>단계 총 </a:t>
            </a:r>
            <a:r>
              <a:rPr lang="en-US" altLang="ko-KR" sz="1400" dirty="0" smtClean="0"/>
              <a:t>72</a:t>
            </a:r>
            <a:r>
              <a:rPr lang="ko-KR" altLang="en-US" sz="1400" dirty="0" smtClean="0"/>
              <a:t>권 교재 수록</a:t>
            </a:r>
            <a:endParaRPr lang="en-US" altLang="ko-KR" sz="1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2" t="34474" r="20059" b="10677"/>
          <a:stretch/>
        </p:blipFill>
        <p:spPr bwMode="auto">
          <a:xfrm>
            <a:off x="405000" y="5436095"/>
            <a:ext cx="6048000" cy="2254117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33" t="21981" r="19786" b="20335"/>
          <a:stretch/>
        </p:blipFill>
        <p:spPr bwMode="auto">
          <a:xfrm>
            <a:off x="405000" y="2004864"/>
            <a:ext cx="6048000" cy="2495128"/>
          </a:xfrm>
          <a:prstGeom prst="rect">
            <a:avLst/>
          </a:prstGeom>
          <a:noFill/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직사각형 2"/>
          <p:cNvSpPr/>
          <p:nvPr/>
        </p:nvSpPr>
        <p:spPr>
          <a:xfrm>
            <a:off x="346684" y="5056311"/>
            <a:ext cx="473850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altLang="ko-KR" sz="1400" b="1" dirty="0">
                <a:solidFill>
                  <a:schemeClr val="accent1"/>
                </a:solidFill>
              </a:rPr>
              <a:t>Story Time(</a:t>
            </a:r>
            <a:r>
              <a:rPr lang="ko-KR" altLang="en-US" sz="1400" b="1" dirty="0">
                <a:solidFill>
                  <a:schemeClr val="accent1"/>
                </a:solidFill>
              </a:rPr>
              <a:t>스토리 </a:t>
            </a:r>
            <a:r>
              <a:rPr lang="ko-KR" altLang="en-US" sz="1400" b="1" dirty="0" err="1">
                <a:solidFill>
                  <a:schemeClr val="accent1"/>
                </a:solidFill>
              </a:rPr>
              <a:t>리딩</a:t>
            </a:r>
            <a:r>
              <a:rPr lang="en-US" altLang="ko-KR" sz="1400" b="1" dirty="0">
                <a:solidFill>
                  <a:schemeClr val="accent1"/>
                </a:solidFill>
              </a:rPr>
              <a:t>) </a:t>
            </a:r>
            <a:r>
              <a:rPr lang="en-US" altLang="ko-KR" sz="1400" dirty="0"/>
              <a:t>: 2</a:t>
            </a:r>
            <a:r>
              <a:rPr lang="ko-KR" altLang="en-US" sz="1400" dirty="0"/>
              <a:t>단계 총 </a:t>
            </a:r>
            <a:r>
              <a:rPr lang="en-US" altLang="ko-KR" sz="1400" dirty="0"/>
              <a:t>8</a:t>
            </a:r>
            <a:r>
              <a:rPr lang="ko-KR" altLang="en-US" sz="1400" dirty="0"/>
              <a:t>종 교재 수록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32656" y="179512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3. </a:t>
            </a:r>
            <a:r>
              <a:rPr lang="ko-KR" altLang="en-US" b="1" dirty="0" smtClean="0"/>
              <a:t>온라인 학습</a:t>
            </a:r>
            <a:r>
              <a:rPr lang="en-US" altLang="ko-KR" b="1" dirty="0" smtClean="0"/>
              <a:t>(</a:t>
            </a:r>
            <a:r>
              <a:rPr lang="en-US" altLang="ko-KR" b="1" dirty="0" smtClean="0">
                <a:solidFill>
                  <a:schemeClr val="accent2"/>
                </a:solidFill>
              </a:rPr>
              <a:t>e-Learning</a:t>
            </a:r>
            <a:r>
              <a:rPr lang="en-US" altLang="ko-KR" b="1" dirty="0" smtClean="0"/>
              <a:t>) 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373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평행 사변형 15"/>
          <p:cNvSpPr/>
          <p:nvPr/>
        </p:nvSpPr>
        <p:spPr>
          <a:xfrm>
            <a:off x="332656" y="1732330"/>
            <a:ext cx="6309320" cy="45719"/>
          </a:xfrm>
          <a:prstGeom prst="parallelogram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437957" y="118762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2800" b="1" dirty="0" smtClean="0"/>
              <a:t>목차</a:t>
            </a:r>
            <a:endParaRPr lang="ko-KR" altLang="en-US" sz="2800" b="1" dirty="0"/>
          </a:p>
        </p:txBody>
      </p:sp>
      <p:sp>
        <p:nvSpPr>
          <p:cNvPr id="18" name="직사각형 17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9" name="직사각형 18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32074" y="2391967"/>
            <a:ext cx="312034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ko-KR" altLang="en-US" b="1" dirty="0" smtClean="0">
                <a:latin typeface="+mj-ea"/>
                <a:ea typeface="+mj-ea"/>
              </a:rPr>
              <a:t>회원 가입</a:t>
            </a: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 - </a:t>
            </a:r>
            <a:r>
              <a:rPr lang="ko-KR" altLang="en-US" b="1" dirty="0" smtClean="0">
                <a:latin typeface="+mj-ea"/>
                <a:ea typeface="+mj-ea"/>
              </a:rPr>
              <a:t>회원 가입 절차</a:t>
            </a:r>
            <a:endParaRPr lang="en-US" altLang="ko-KR" b="1" dirty="0" smtClean="0">
              <a:latin typeface="+mj-ea"/>
              <a:ea typeface="+mj-ea"/>
            </a:endParaRPr>
          </a:p>
          <a:p>
            <a:endParaRPr lang="en-US" altLang="ko-KR" sz="500" b="1" dirty="0" smtClean="0">
              <a:latin typeface="+mj-ea"/>
              <a:ea typeface="+mj-ea"/>
            </a:endParaRPr>
          </a:p>
          <a:p>
            <a:r>
              <a:rPr lang="en-US" altLang="ko-KR" b="1" dirty="0">
                <a:latin typeface="+mj-ea"/>
                <a:ea typeface="+mj-ea"/>
              </a:rPr>
              <a:t> </a:t>
            </a:r>
            <a:r>
              <a:rPr lang="en-US" altLang="ko-KR" b="1" dirty="0" smtClean="0">
                <a:latin typeface="+mj-ea"/>
                <a:ea typeface="+mj-ea"/>
              </a:rPr>
              <a:t> - </a:t>
            </a:r>
            <a:r>
              <a:rPr lang="ko-KR" altLang="en-US" b="1" dirty="0" smtClean="0">
                <a:latin typeface="+mj-ea"/>
                <a:ea typeface="+mj-ea"/>
              </a:rPr>
              <a:t>원생아이디 생성</a:t>
            </a:r>
            <a:endParaRPr lang="en-US" altLang="ko-KR" b="1" dirty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/>
            </a:pPr>
            <a:endParaRPr lang="en-US" altLang="ko-KR" b="1" dirty="0" smtClean="0">
              <a:latin typeface="+mj-ea"/>
              <a:ea typeface="+mj-ea"/>
            </a:endParaRPr>
          </a:p>
          <a:p>
            <a:pPr marL="342900" indent="-342900">
              <a:buAutoNum type="arabicPeriod" startAt="2"/>
            </a:pPr>
            <a:r>
              <a:rPr lang="ko-KR" altLang="en-US" b="1" dirty="0" smtClean="0">
                <a:latin typeface="+mj-ea"/>
              </a:rPr>
              <a:t>음성 인식</a:t>
            </a:r>
            <a:endParaRPr lang="en-US" altLang="ko-KR" b="1" dirty="0" smtClean="0">
              <a:latin typeface="+mj-ea"/>
            </a:endParaRPr>
          </a:p>
          <a:p>
            <a:pPr marL="342900" indent="-342900">
              <a:buAutoNum type="arabicPeriod" startAt="2"/>
            </a:pPr>
            <a:endParaRPr lang="en-US" altLang="ko-KR" b="1" dirty="0" smtClean="0">
              <a:latin typeface="+mj-ea"/>
            </a:endParaRPr>
          </a:p>
          <a:p>
            <a:r>
              <a:rPr lang="en-US" altLang="ko-KR" b="1" dirty="0" smtClean="0">
                <a:latin typeface="+mj-ea"/>
              </a:rPr>
              <a:t>   - </a:t>
            </a:r>
            <a:r>
              <a:rPr lang="en-US" altLang="ko-KR" b="1" dirty="0" err="1" smtClean="0">
                <a:latin typeface="+mj-ea"/>
              </a:rPr>
              <a:t>activeX</a:t>
            </a:r>
            <a:r>
              <a:rPr lang="en-US" altLang="ko-KR" b="1" dirty="0" smtClean="0">
                <a:latin typeface="+mj-ea"/>
              </a:rPr>
              <a:t> </a:t>
            </a:r>
            <a:r>
              <a:rPr lang="ko-KR" altLang="en-US" b="1" dirty="0" smtClean="0">
                <a:latin typeface="+mj-ea"/>
              </a:rPr>
              <a:t>설치</a:t>
            </a:r>
            <a:endParaRPr lang="en-US" altLang="ko-KR" b="1" dirty="0" smtClean="0">
              <a:latin typeface="+mj-ea"/>
            </a:endParaRPr>
          </a:p>
          <a:p>
            <a:endParaRPr lang="ko-KR" altLang="en-US" b="1" dirty="0">
              <a:latin typeface="+mj-ea"/>
            </a:endParaRPr>
          </a:p>
          <a:p>
            <a:r>
              <a:rPr lang="en-US" altLang="ko-KR" b="1" dirty="0" smtClean="0">
                <a:latin typeface="+mj-ea"/>
                <a:ea typeface="+mj-ea"/>
              </a:rPr>
              <a:t> </a:t>
            </a:r>
            <a:endParaRPr lang="en-US" altLang="ko-KR" b="1" dirty="0" smtClean="0">
              <a:latin typeface="+mj-ea"/>
              <a:ea typeface="+mj-ea"/>
            </a:endParaRPr>
          </a:p>
          <a:p>
            <a:r>
              <a:rPr lang="en-US" altLang="ko-KR" b="1" dirty="0"/>
              <a:t>3. </a:t>
            </a:r>
            <a:r>
              <a:rPr lang="ko-KR" altLang="en-US" b="1" dirty="0"/>
              <a:t>온라인 학습</a:t>
            </a:r>
            <a:r>
              <a:rPr lang="en-US" altLang="ko-KR" b="1" dirty="0"/>
              <a:t>(</a:t>
            </a:r>
            <a:r>
              <a:rPr lang="en-US" altLang="ko-KR" b="1" dirty="0">
                <a:solidFill>
                  <a:schemeClr val="accent2"/>
                </a:solidFill>
              </a:rPr>
              <a:t>e-Learning</a:t>
            </a:r>
            <a:r>
              <a:rPr lang="en-US" altLang="ko-KR" b="1" dirty="0"/>
              <a:t>) </a:t>
            </a:r>
            <a:endParaRPr lang="ko-KR" altLang="en-US" b="1" dirty="0">
              <a:solidFill>
                <a:schemeClr val="accent1"/>
              </a:solidFill>
            </a:endParaRPr>
          </a:p>
          <a:p>
            <a:endParaRPr lang="en-US" altLang="ko-KR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6645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672" y="971600"/>
            <a:ext cx="6120680" cy="4560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/>
        </p:nvSpPr>
        <p:spPr>
          <a:xfrm>
            <a:off x="4365104" y="683568"/>
            <a:ext cx="864096" cy="864096"/>
          </a:xfrm>
          <a:prstGeom prst="ellipse">
            <a:avLst/>
          </a:prstGeom>
          <a:blipFill>
            <a:blip r:embed="rId3" cstate="print"/>
            <a:srcRect/>
            <a:stretch>
              <a:fillRect l="-38702" t="23570" r="-38702" b="-33510"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0108" y="1185942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656" y="1795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ko-KR" altLang="en-US" b="1" dirty="0" smtClean="0"/>
              <a:t>회원 가입</a:t>
            </a:r>
            <a:endParaRPr lang="ko-KR" altLang="en-US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681736" y="3995936"/>
            <a:ext cx="3830984" cy="1320800"/>
          </a:xfrm>
          <a:prstGeom prst="roundRect">
            <a:avLst/>
          </a:prstGeom>
          <a:blipFill>
            <a:blip r:embed="rId5" cstate="print"/>
            <a:srcRect/>
            <a:stretch>
              <a:fillRect t="-960" r="-1590" b="1337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94175" y="362660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594" y="504197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917195" y="66630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5796136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084168"/>
            <a:ext cx="59170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JOIN </a:t>
            </a:r>
            <a:r>
              <a:rPr lang="ko-KR" altLang="en-US" dirty="0" smtClean="0"/>
              <a:t>버튼을 클릭하여 회원가입 페이지로 이동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회원 그룹에 맞는 버튼을 클릭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98825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030" y="702247"/>
            <a:ext cx="6252330" cy="50938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1" name="타원 10"/>
          <p:cNvSpPr/>
          <p:nvPr/>
        </p:nvSpPr>
        <p:spPr>
          <a:xfrm>
            <a:off x="1981836" y="4594672"/>
            <a:ext cx="864096" cy="864096"/>
          </a:xfrm>
          <a:prstGeom prst="ellipse">
            <a:avLst/>
          </a:prstGeom>
          <a:blipFill>
            <a:blip r:embed="rId3" cstate="print"/>
            <a:srcRect/>
            <a:stretch>
              <a:fillRect l="-14913" r="-14913"/>
            </a:stretch>
          </a:blipFill>
          <a:ln w="5715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836" y="513534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32656" y="1795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ko-KR" altLang="en-US" b="1" dirty="0" smtClean="0"/>
              <a:t>회원 가입</a:t>
            </a:r>
            <a:endParaRPr lang="ko-KR" altLang="en-US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2851116" y="5049245"/>
            <a:ext cx="2602508" cy="897261"/>
          </a:xfrm>
          <a:prstGeom prst="roundRect">
            <a:avLst/>
          </a:prstGeom>
          <a:blipFill>
            <a:blip r:embed="rId5" cstate="print"/>
            <a:srcRect/>
            <a:stretch>
              <a:fillRect t="-960" r="-1590" b="1337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49847" y="484205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3525" y="5518092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340768" y="481938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62199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홈페이지 이용약관 및 개인정보 수집 이용에 동의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회원가입 버튼을 클릭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8210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56" y="739096"/>
            <a:ext cx="6472786" cy="5273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6" y="179512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1. </a:t>
            </a:r>
            <a:r>
              <a:rPr lang="ko-KR" altLang="en-US" b="1" dirty="0" smtClean="0"/>
              <a:t>회원 가입</a:t>
            </a:r>
            <a:endParaRPr lang="ko-KR" altLang="en-US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2492896" y="5114899"/>
            <a:ext cx="2602508" cy="897261"/>
          </a:xfrm>
          <a:prstGeom prst="roundRect">
            <a:avLst/>
          </a:prstGeom>
          <a:blipFill>
            <a:blip r:embed="rId3" cstate="print"/>
            <a:srcRect/>
            <a:stretch>
              <a:fillRect t="-960" r="-1590" b="1337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36912" y="495288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576632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필수사항 입력 후 회원가입 버튼을 클릭하여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ko-KR" altLang="en-US" dirty="0" smtClean="0"/>
              <a:t>회원가입 완료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pPr>
              <a:buFont typeface="Arial" charset="0"/>
              <a:buChar char="•"/>
            </a:pPr>
            <a:r>
              <a:rPr lang="ko-KR" altLang="en-US" dirty="0" smtClean="0"/>
              <a:t> 원장회원은 가입 후 본사 승인이 필요함</a:t>
            </a:r>
            <a:r>
              <a:rPr lang="en-US" altLang="ko-KR" dirty="0" smtClean="0"/>
              <a:t>.</a:t>
            </a:r>
          </a:p>
          <a:p>
            <a:pPr>
              <a:buFont typeface="Arial" charset="0"/>
              <a:buChar char="•"/>
            </a:pPr>
            <a:r>
              <a:rPr lang="en-US" altLang="ko-KR" dirty="0" smtClean="0"/>
              <a:t> </a:t>
            </a:r>
            <a:r>
              <a:rPr lang="ko-KR" altLang="en-US" dirty="0" smtClean="0"/>
              <a:t>교사회원은 가입 후 원장이 직접 승인 가능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058" y="556739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7179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554" y="683568"/>
            <a:ext cx="6448741" cy="47565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  <p:sp>
        <p:nvSpPr>
          <p:cNvPr id="14" name="모서리가 둥근 직사각형 13"/>
          <p:cNvSpPr/>
          <p:nvPr/>
        </p:nvSpPr>
        <p:spPr>
          <a:xfrm>
            <a:off x="3933056" y="3275856"/>
            <a:ext cx="2833812" cy="1338920"/>
          </a:xfrm>
          <a:prstGeom prst="roundRect">
            <a:avLst/>
          </a:prstGeom>
          <a:blipFill>
            <a:blip r:embed="rId3" cstate="print"/>
            <a:srcRect/>
            <a:stretch>
              <a:fillRect l="1" t="-18566" r="-4269" b="-10738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19668" y="309119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2840" y="394531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644096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커뮤니티</a:t>
            </a:r>
            <a:r>
              <a:rPr lang="en-US" altLang="ko-KR" dirty="0"/>
              <a:t>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고객지원센터 클릭하여 페이지 이동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음성인식 </a:t>
            </a:r>
            <a:r>
              <a:rPr lang="en-US" altLang="ko-KR" dirty="0" err="1" smtClean="0"/>
              <a:t>activeX</a:t>
            </a:r>
            <a:r>
              <a:rPr lang="ko-KR" altLang="en-US" dirty="0" smtClean="0"/>
              <a:t>를</a:t>
            </a:r>
            <a:r>
              <a:rPr lang="en-US" altLang="ko-KR" dirty="0" smtClean="0"/>
              <a:t> </a:t>
            </a:r>
            <a:r>
              <a:rPr lang="ko-KR" altLang="en-US" dirty="0" smtClean="0"/>
              <a:t>클릭하여 압축 해제 후 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en-US" altLang="ko-KR" b="1" dirty="0" smtClean="0">
                <a:solidFill>
                  <a:srgbClr val="FF0000"/>
                </a:solidFill>
              </a:rPr>
              <a:t>setup.exe</a:t>
            </a:r>
            <a:r>
              <a:rPr lang="ko-KR" altLang="en-US" dirty="0" smtClean="0"/>
              <a:t>를 클릭하여 설치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r>
              <a:rPr lang="en-US" altLang="ko-KR" dirty="0" smtClean="0"/>
              <a:t> </a:t>
            </a:r>
            <a:r>
              <a:rPr lang="en-US" altLang="ko-KR" dirty="0" smtClean="0">
                <a:sym typeface="Wingdings" pitchFamily="2" charset="2"/>
              </a:rPr>
              <a:t>--&gt; </a:t>
            </a:r>
            <a:r>
              <a:rPr lang="ko-KR" altLang="en-US" dirty="0" smtClean="0">
                <a:sym typeface="Wingdings" pitchFamily="2" charset="2"/>
              </a:rPr>
              <a:t>클릭하면 </a:t>
            </a:r>
            <a:r>
              <a:rPr lang="en-US" altLang="ko-KR" dirty="0" smtClean="0">
                <a:sym typeface="Wingdings" pitchFamily="2" charset="2"/>
              </a:rPr>
              <a:t>LMS(</a:t>
            </a:r>
            <a:r>
              <a:rPr lang="ko-KR" altLang="en-US" dirty="0" smtClean="0">
                <a:sym typeface="Wingdings" pitchFamily="2" charset="2"/>
              </a:rPr>
              <a:t>학습관리기능</a:t>
            </a:r>
            <a:r>
              <a:rPr lang="en-US" altLang="ko-KR" dirty="0" smtClean="0">
                <a:sym typeface="Wingdings" pitchFamily="2" charset="2"/>
              </a:rPr>
              <a:t>) </a:t>
            </a:r>
            <a:r>
              <a:rPr lang="ko-KR" altLang="en-US" dirty="0" smtClean="0">
                <a:sym typeface="Wingdings" pitchFamily="2" charset="2"/>
              </a:rPr>
              <a:t>사용 매뉴얼 다운 가능</a:t>
            </a:r>
            <a:r>
              <a:rPr lang="en-US" altLang="ko-KR" dirty="0" smtClean="0">
                <a:sym typeface="Wingdings" pitchFamily="2" charset="2"/>
              </a:rPr>
              <a:t>.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en-US" altLang="ko-KR" b="1" dirty="0" smtClean="0"/>
              <a:t>※ </a:t>
            </a:r>
            <a:r>
              <a:rPr lang="ko-KR" altLang="en-US" b="1" dirty="0" smtClean="0"/>
              <a:t>사용자 컴퓨터에 </a:t>
            </a:r>
            <a:r>
              <a:rPr lang="ko-KR" altLang="en-US" b="1" dirty="0" smtClean="0">
                <a:solidFill>
                  <a:schemeClr val="accent2"/>
                </a:solidFill>
              </a:rPr>
              <a:t>음성인식 </a:t>
            </a:r>
            <a:r>
              <a:rPr lang="en-US" altLang="ko-KR" b="1" dirty="0" err="1" smtClean="0">
                <a:solidFill>
                  <a:schemeClr val="accent2"/>
                </a:solidFill>
              </a:rPr>
              <a:t>activeX</a:t>
            </a:r>
            <a:r>
              <a:rPr lang="ko-KR" altLang="en-US" b="1" dirty="0" smtClean="0"/>
              <a:t>가 설치되어야 </a:t>
            </a:r>
            <a:endParaRPr lang="en-US" altLang="ko-KR" b="1" dirty="0" smtClean="0"/>
          </a:p>
          <a:p>
            <a:r>
              <a:rPr lang="ko-KR" altLang="en-US" b="1" dirty="0" smtClean="0">
                <a:solidFill>
                  <a:schemeClr val="tx2"/>
                </a:solidFill>
              </a:rPr>
              <a:t>   </a:t>
            </a:r>
            <a:r>
              <a:rPr lang="ko-KR" altLang="en-US" b="1" dirty="0" smtClean="0"/>
              <a:t>음성녹음 및 </a:t>
            </a:r>
            <a:r>
              <a:rPr lang="en-US" altLang="ko-KR" b="1" dirty="0" smtClean="0"/>
              <a:t>Speak </a:t>
            </a:r>
            <a:r>
              <a:rPr lang="ko-KR" altLang="en-US" b="1" dirty="0" smtClean="0"/>
              <a:t>영역의 학습이 가능합니다</a:t>
            </a:r>
            <a:r>
              <a:rPr lang="en-US" altLang="ko-KR" b="1" dirty="0" smtClean="0"/>
              <a:t>.</a:t>
            </a:r>
            <a:endParaRPr lang="en-US" altLang="ko-KR" b="1" dirty="0"/>
          </a:p>
        </p:txBody>
      </p:sp>
      <p:sp>
        <p:nvSpPr>
          <p:cNvPr id="17" name="모서리가 둥근 직사각형 16"/>
          <p:cNvSpPr/>
          <p:nvPr/>
        </p:nvSpPr>
        <p:spPr>
          <a:xfrm>
            <a:off x="3541452" y="1458690"/>
            <a:ext cx="1950170" cy="672356"/>
          </a:xfrm>
          <a:prstGeom prst="roundRect">
            <a:avLst/>
          </a:prstGeom>
          <a:blipFill>
            <a:blip r:embed="rId5" cstate="print"/>
            <a:srcRect/>
            <a:stretch>
              <a:fillRect l="-24738" t="-71537" r="-42786" b="-36709"/>
            </a:stretch>
          </a:blipFill>
          <a:ln w="57150">
            <a:solidFill>
              <a:srgbClr val="EA9E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n>
                <a:solidFill>
                  <a:srgbClr val="EA9E14"/>
                </a:solidFill>
              </a:ln>
            </a:endParaRPr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9120" y="1835696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262140" y="129099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26071" y="298782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1-3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21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98782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133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55899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explorer 8</a:t>
            </a:r>
            <a:r>
              <a:rPr lang="ko-KR" altLang="en-US" dirty="0" smtClean="0"/>
              <a:t>일 경우 도구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인터넷 옵션 클릭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explorer</a:t>
            </a:r>
            <a:r>
              <a:rPr lang="ko-KR" altLang="en-US" dirty="0"/>
              <a:t> </a:t>
            </a:r>
            <a:r>
              <a:rPr lang="en-US" altLang="ko-KR" dirty="0" smtClean="0"/>
              <a:t>9</a:t>
            </a:r>
            <a:r>
              <a:rPr lang="ko-KR" altLang="en-US" dirty="0" smtClean="0"/>
              <a:t>일</a:t>
            </a:r>
            <a:r>
              <a:rPr lang="en-US" altLang="ko-KR" dirty="0"/>
              <a:t> </a:t>
            </a:r>
            <a:r>
              <a:rPr lang="ko-KR" altLang="en-US" dirty="0" smtClean="0"/>
              <a:t>경우 설정 </a:t>
            </a:r>
            <a:r>
              <a:rPr lang="en-US" altLang="ko-KR" dirty="0" smtClean="0"/>
              <a:t>&gt; </a:t>
            </a:r>
            <a:r>
              <a:rPr lang="ko-KR" altLang="en-US" dirty="0" smtClean="0"/>
              <a:t>인터넷 옵션 클릭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982114" y="476917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88" y="1627168"/>
            <a:ext cx="1940766" cy="32339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20688" y="683568"/>
            <a:ext cx="4525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*** </a:t>
            </a:r>
            <a:r>
              <a:rPr lang="en-US" altLang="ko-KR" sz="1600" dirty="0" err="1" smtClean="0"/>
              <a:t>activeX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후 음성인식 안되면 다음 실행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sp>
        <p:nvSpPr>
          <p:cNvPr id="3" name="TextBox 2"/>
          <p:cNvSpPr txBox="1"/>
          <p:nvPr/>
        </p:nvSpPr>
        <p:spPr>
          <a:xfrm>
            <a:off x="899344" y="1219160"/>
            <a:ext cx="123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Explorer 8</a:t>
            </a:r>
            <a:endParaRPr lang="ko-KR" altLang="en-US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647" y="1627168"/>
            <a:ext cx="36449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4088812" y="1219160"/>
            <a:ext cx="12345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Explorer 9</a:t>
            </a:r>
            <a:endParaRPr lang="ko-KR" altLang="en-US" dirty="0"/>
          </a:p>
        </p:txBody>
      </p:sp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4821" y="462344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381" y="486110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5116791" y="5337226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679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57583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인터넷 옵션 창에서 보안 탭 클릭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보안 페이지에서 신뢰할 수 있는 사이트 클릭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620688" y="683568"/>
            <a:ext cx="4525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*** </a:t>
            </a:r>
            <a:r>
              <a:rPr lang="en-US" altLang="ko-KR" sz="1600" dirty="0" err="1" smtClean="0"/>
              <a:t>activeX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후 음성인식 안되면 다음 실행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4435" y="1087815"/>
            <a:ext cx="4638675" cy="479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5991" y="1577310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110" y="248376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432518" y="1551260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98656" y="233975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44760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-523" y="-3696"/>
            <a:ext cx="189163" cy="6879952"/>
          </a:xfrm>
          <a:prstGeom prst="rect">
            <a:avLst/>
          </a:prstGeom>
          <a:solidFill>
            <a:srgbClr val="EA9E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/>
          <p:cNvSpPr/>
          <p:nvPr/>
        </p:nvSpPr>
        <p:spPr>
          <a:xfrm>
            <a:off x="-523" y="6948264"/>
            <a:ext cx="189163" cy="219216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16" name="직선 연결선 15"/>
          <p:cNvCxnSpPr/>
          <p:nvPr/>
        </p:nvCxnSpPr>
        <p:spPr>
          <a:xfrm>
            <a:off x="332656" y="611560"/>
            <a:ext cx="6408712" cy="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19" name="직선 연결선 18"/>
          <p:cNvCxnSpPr/>
          <p:nvPr/>
        </p:nvCxnSpPr>
        <p:spPr>
          <a:xfrm>
            <a:off x="260648" y="6228184"/>
            <a:ext cx="6525344" cy="0"/>
          </a:xfrm>
          <a:prstGeom prst="line">
            <a:avLst/>
          </a:prstGeom>
          <a:ln w="28575"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45023" y="6384974"/>
            <a:ext cx="604524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신뢰할 수 있는 사이트에서 사이트 버튼 클릭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en-US" altLang="ko-KR" b="1" dirty="0" smtClean="0">
                <a:solidFill>
                  <a:srgbClr val="FF0000"/>
                </a:solidFill>
              </a:rPr>
              <a:t>1-2 </a:t>
            </a:r>
            <a:r>
              <a:rPr lang="en-US" altLang="ko-KR" dirty="0" smtClean="0"/>
              <a:t>--&gt; </a:t>
            </a:r>
            <a:r>
              <a:rPr lang="ko-KR" altLang="en-US" dirty="0" smtClean="0"/>
              <a:t>새 창이 나오면 영역에 웹 사이트 추가 입력란에</a:t>
            </a:r>
            <a:endParaRPr lang="en-US" altLang="ko-KR" dirty="0" smtClean="0"/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</a:t>
            </a:r>
            <a:r>
              <a:rPr lang="en-US" altLang="ko-KR" dirty="0" smtClean="0">
                <a:hlinkClick r:id="rId2"/>
              </a:rPr>
              <a:t>http://englishpool.co.kr</a:t>
            </a:r>
            <a:r>
              <a:rPr lang="en-US" altLang="ko-KR" dirty="0" smtClean="0"/>
              <a:t> </a:t>
            </a:r>
            <a:r>
              <a:rPr lang="ko-KR" altLang="en-US" dirty="0" smtClean="0"/>
              <a:t>입력 후 추가 버튼 클릭</a:t>
            </a:r>
            <a:r>
              <a:rPr lang="en-US" altLang="ko-KR" dirty="0" smtClean="0"/>
              <a:t>.</a:t>
            </a:r>
          </a:p>
          <a:p>
            <a:endParaRPr lang="en-US" altLang="ko-KR" dirty="0"/>
          </a:p>
        </p:txBody>
      </p:sp>
      <p:sp>
        <p:nvSpPr>
          <p:cNvPr id="2" name="TextBox 1"/>
          <p:cNvSpPr txBox="1"/>
          <p:nvPr/>
        </p:nvSpPr>
        <p:spPr>
          <a:xfrm>
            <a:off x="620688" y="683568"/>
            <a:ext cx="4525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/>
              <a:t>*** </a:t>
            </a:r>
            <a:r>
              <a:rPr lang="en-US" altLang="ko-KR" sz="1600" dirty="0" err="1" smtClean="0"/>
              <a:t>activeX</a:t>
            </a:r>
            <a:r>
              <a:rPr lang="en-US" altLang="ko-KR" sz="1600" dirty="0" smtClean="0"/>
              <a:t> </a:t>
            </a:r>
            <a:r>
              <a:rPr lang="ko-KR" altLang="en-US" sz="1600" dirty="0" smtClean="0"/>
              <a:t>설치 후 음성인식 안되면 다음 실행</a:t>
            </a:r>
            <a:r>
              <a:rPr lang="en-US" altLang="ko-KR" sz="1600" dirty="0" smtClean="0"/>
              <a:t>.</a:t>
            </a:r>
            <a:endParaRPr lang="ko-KR" altLang="en-US" sz="16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1" y="1475656"/>
            <a:ext cx="6381327" cy="3388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6908" y="2627784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C:\Users\kang\Desktop\clic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7682" y="2839568"/>
            <a:ext cx="799092" cy="660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2443435" y="2573014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1-1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34209" y="2773512"/>
            <a:ext cx="546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0000"/>
                </a:solidFill>
              </a:rPr>
              <a:t>1-2</a:t>
            </a:r>
            <a:endParaRPr lang="ko-KR" alt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2655" y="179512"/>
            <a:ext cx="31906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smtClean="0"/>
              <a:t>2. </a:t>
            </a:r>
            <a:r>
              <a:rPr lang="ko-KR" altLang="en-US" b="1" dirty="0" smtClean="0"/>
              <a:t>음성 인식 </a:t>
            </a:r>
            <a:r>
              <a:rPr lang="en-US" altLang="ko-KR" b="1" dirty="0" err="1" smtClean="0"/>
              <a:t>activeX</a:t>
            </a:r>
            <a:r>
              <a:rPr lang="en-US" altLang="ko-KR" b="1" dirty="0" smtClean="0"/>
              <a:t> </a:t>
            </a:r>
            <a:r>
              <a:rPr lang="ko-KR" altLang="en-US" b="1" dirty="0" smtClean="0"/>
              <a:t>설치</a:t>
            </a:r>
            <a:endParaRPr lang="ko-KR" altLang="en-US" b="1" dirty="0"/>
          </a:p>
        </p:txBody>
      </p:sp>
    </p:spTree>
    <p:extLst>
      <p:ext uri="{BB962C8B-B14F-4D97-AF65-F5344CB8AC3E}">
        <p14:creationId xmlns:p14="http://schemas.microsoft.com/office/powerpoint/2010/main" val="124602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423</Words>
  <Application>Microsoft Office PowerPoint</Application>
  <PresentationFormat>화면 슬라이드 쇼(4:3)</PresentationFormat>
  <Paragraphs>85</Paragraphs>
  <Slides>11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2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kang</dc:creator>
  <cp:lastModifiedBy>Kim Sangyeon</cp:lastModifiedBy>
  <cp:revision>40</cp:revision>
  <dcterms:created xsi:type="dcterms:W3CDTF">2012-12-27T05:31:07Z</dcterms:created>
  <dcterms:modified xsi:type="dcterms:W3CDTF">2019-02-21T21:48:54Z</dcterms:modified>
</cp:coreProperties>
</file>