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307" r:id="rId4"/>
    <p:sldId id="302" r:id="rId5"/>
    <p:sldId id="303" r:id="rId6"/>
    <p:sldId id="304" r:id="rId7"/>
    <p:sldId id="305" r:id="rId8"/>
    <p:sldId id="309" r:id="rId9"/>
    <p:sldId id="310" r:id="rId10"/>
    <p:sldId id="308" r:id="rId11"/>
    <p:sldId id="258" r:id="rId12"/>
    <p:sldId id="295" r:id="rId13"/>
    <p:sldId id="299" r:id="rId14"/>
    <p:sldId id="296" r:id="rId15"/>
    <p:sldId id="297" r:id="rId16"/>
    <p:sldId id="298" r:id="rId17"/>
    <p:sldId id="301" r:id="rId18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E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232" y="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3CA66-74CA-4641-A82D-A8C122B80AD4}" type="datetimeFigureOut">
              <a:rPr lang="ko-KR" altLang="en-US" smtClean="0"/>
              <a:t>2019-02-22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993CD-E6BF-4039-A15A-EF8F341392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937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8419A-30F5-48F7-B9F2-38D53F1605CD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8419A-30F5-48F7-B9F2-38D53F1605CD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282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93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61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057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6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792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15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353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430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672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7348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44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pool.co.kr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englishpool.co.kr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http://www.englishpool.co.kr/rb/?r=home&amp;mod=type00_treetop01&amp;b_no=1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6867526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6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4. </a:t>
            </a:r>
            <a:r>
              <a:rPr lang="ko-KR" altLang="en-US" b="1" dirty="0" smtClean="0"/>
              <a:t>학생회</a:t>
            </a:r>
            <a:r>
              <a:rPr lang="ko-KR" altLang="en-US" b="1" dirty="0"/>
              <a:t>원</a:t>
            </a:r>
            <a:r>
              <a:rPr lang="ko-KR" altLang="en-US" b="1" dirty="0" smtClean="0"/>
              <a:t> </a:t>
            </a:r>
            <a:r>
              <a:rPr lang="en-US" altLang="ko-KR" b="1" dirty="0"/>
              <a:t>LMS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8" name="그림 17" descr="인풀로고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9280" y="34028"/>
            <a:ext cx="792000" cy="43351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9000" y="2843808"/>
            <a:ext cx="59400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400" b="1" dirty="0" smtClean="0"/>
              <a:t>2. </a:t>
            </a:r>
            <a:r>
              <a:rPr lang="ko-KR" altLang="en-US" sz="1400" b="1" dirty="0" smtClean="0"/>
              <a:t>온라인 학습</a:t>
            </a:r>
            <a:endParaRPr lang="en-US" altLang="ko-KR" sz="1400" b="1" dirty="0" smtClean="0"/>
          </a:p>
          <a:p>
            <a:pPr marL="342900" indent="-342900">
              <a:spcBef>
                <a:spcPts val="600"/>
              </a:spcBef>
            </a:pPr>
            <a:r>
              <a:rPr lang="en-US" altLang="ko-KR" sz="1200" dirty="0" smtClean="0"/>
              <a:t> - </a:t>
            </a:r>
            <a:r>
              <a:rPr lang="ko-KR" altLang="en-US" sz="1200" dirty="0" smtClean="0"/>
              <a:t>해당 지사에서 온라인 학습 권한을 부여 받은 교재는 아래와 같이 이미지가 활성화되어 있습니다</a:t>
            </a:r>
            <a:r>
              <a:rPr lang="en-US" altLang="ko-KR" sz="1200" dirty="0" smtClean="0"/>
              <a:t>.</a:t>
            </a:r>
          </a:p>
          <a:p>
            <a:pPr marL="342900" indent="-342900">
              <a:spcBef>
                <a:spcPts val="600"/>
              </a:spcBef>
            </a:pPr>
            <a:r>
              <a:rPr lang="en-US" altLang="ko-KR" sz="1200" dirty="0" smtClean="0"/>
              <a:t> - </a:t>
            </a:r>
            <a:r>
              <a:rPr lang="ko-KR" altLang="en-US" sz="1200" dirty="0" smtClean="0"/>
              <a:t>교재 이미지를 클릭하면 온라인 학습 창으로 이동합니다</a:t>
            </a:r>
            <a:r>
              <a:rPr lang="en-US" altLang="ko-KR" sz="1200" dirty="0" smtClean="0"/>
              <a:t>.</a:t>
            </a:r>
          </a:p>
        </p:txBody>
      </p:sp>
      <p:grpSp>
        <p:nvGrpSpPr>
          <p:cNvPr id="22" name="그룹 22"/>
          <p:cNvGrpSpPr/>
          <p:nvPr/>
        </p:nvGrpSpPr>
        <p:grpSpPr>
          <a:xfrm>
            <a:off x="549000" y="4067944"/>
            <a:ext cx="5760001" cy="1872208"/>
            <a:chOff x="1844819" y="2022728"/>
            <a:chExt cx="4659600" cy="2249739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27285" t="40400" r="19829" b="17044"/>
            <a:stretch/>
          </p:blipFill>
          <p:spPr bwMode="auto">
            <a:xfrm>
              <a:off x="1844819" y="2022728"/>
              <a:ext cx="4659600" cy="2249739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</p:pic>
        <p:sp>
          <p:nvSpPr>
            <p:cNvPr id="25" name="모서리가 둥근 직사각형 24"/>
            <p:cNvSpPr/>
            <p:nvPr/>
          </p:nvSpPr>
          <p:spPr>
            <a:xfrm>
              <a:off x="1844824" y="2411760"/>
              <a:ext cx="2592288" cy="93610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59000" y="1619672"/>
            <a:ext cx="594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400" b="1" dirty="0"/>
              <a:t>1</a:t>
            </a:r>
            <a:r>
              <a:rPr lang="en-US" altLang="ko-KR" sz="1400" b="1" dirty="0" smtClean="0"/>
              <a:t>. My page </a:t>
            </a:r>
          </a:p>
          <a:p>
            <a:pPr marL="171450" indent="-171450">
              <a:spcBef>
                <a:spcPts val="600"/>
              </a:spcBef>
              <a:buFontTx/>
              <a:buChar char="-"/>
            </a:pPr>
            <a:r>
              <a:rPr lang="ko-KR" altLang="en-US" sz="1200" dirty="0" smtClean="0"/>
              <a:t>포인트 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학생이 획득한 포인트 내역을 확인할 수 있습니다</a:t>
            </a:r>
            <a:r>
              <a:rPr lang="en-US" altLang="ko-KR" sz="1200" dirty="0" smtClean="0"/>
              <a:t>.</a:t>
            </a:r>
          </a:p>
          <a:p>
            <a:pPr marL="171450" indent="-171450">
              <a:spcBef>
                <a:spcPts val="600"/>
              </a:spcBef>
              <a:buFontTx/>
              <a:buChar char="-"/>
            </a:pPr>
            <a:r>
              <a:rPr lang="ko-KR" altLang="en-US" sz="1200" dirty="0" smtClean="0"/>
              <a:t>회원정보 수정 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회원 정보 수정이 가능합니다</a:t>
            </a:r>
            <a:r>
              <a:rPr lang="en-US" altLang="ko-KR" sz="1200" dirty="0" smtClean="0"/>
              <a:t>.</a:t>
            </a:r>
          </a:p>
          <a:p>
            <a:pPr marL="171450" indent="-171450">
              <a:spcBef>
                <a:spcPts val="600"/>
              </a:spcBef>
              <a:buFontTx/>
              <a:buChar char="-"/>
            </a:pPr>
            <a:r>
              <a:rPr lang="ko-KR" altLang="en-US" sz="1200" dirty="0" smtClean="0"/>
              <a:t>비밀번호 변경 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비밀번호 변경이 가능합니다</a:t>
            </a:r>
            <a:r>
              <a:rPr lang="en-US" altLang="ko-KR" sz="12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7" t="10677" r="12884" b="75094"/>
          <a:stretch/>
        </p:blipFill>
        <p:spPr bwMode="auto">
          <a:xfrm>
            <a:off x="459000" y="899592"/>
            <a:ext cx="5940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59000" y="6084168"/>
            <a:ext cx="59400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400" b="1" dirty="0" smtClean="0"/>
              <a:t>3. Study Room</a:t>
            </a:r>
          </a:p>
          <a:p>
            <a:pPr marL="171450" indent="-171450">
              <a:spcBef>
                <a:spcPts val="600"/>
              </a:spcBef>
              <a:buFontTx/>
              <a:buChar char="-"/>
            </a:pPr>
            <a:r>
              <a:rPr lang="en-US" altLang="ko-KR" sz="1200" b="1" dirty="0" smtClean="0"/>
              <a:t>Assignments</a:t>
            </a:r>
            <a:r>
              <a:rPr lang="ko-KR" altLang="en-US" sz="1200" b="1" dirty="0" smtClean="0"/>
              <a:t>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날짜별로</a:t>
            </a:r>
            <a:r>
              <a:rPr lang="ko-KR" altLang="en-US" sz="1200" dirty="0" smtClean="0"/>
              <a:t> 부여된 과제물 내역을 확인합니다</a:t>
            </a:r>
            <a:r>
              <a:rPr lang="en-US" altLang="ko-KR" sz="1200" dirty="0" smtClean="0"/>
              <a:t>. </a:t>
            </a:r>
            <a:r>
              <a:rPr lang="ko-KR" altLang="en-US" sz="1200" dirty="0" smtClean="0"/>
              <a:t>빨간색 펜촉을 클릭하면 과제현황 페이지로 이동하며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과제가 완료되면 펜촉이 파란색으로 바뀝니다</a:t>
            </a:r>
            <a:r>
              <a:rPr lang="en-US" altLang="ko-KR" sz="1200" dirty="0" smtClean="0"/>
              <a:t>.</a:t>
            </a:r>
          </a:p>
          <a:p>
            <a:pPr marL="171450" indent="-171450">
              <a:spcBef>
                <a:spcPts val="600"/>
              </a:spcBef>
              <a:buFontTx/>
              <a:buChar char="-"/>
            </a:pPr>
            <a:r>
              <a:rPr lang="en-US" altLang="ko-KR" sz="1200" b="1" dirty="0" smtClean="0"/>
              <a:t>Report Card : </a:t>
            </a:r>
            <a:r>
              <a:rPr lang="ko-KR" altLang="en-US" sz="1200" dirty="0" smtClean="0"/>
              <a:t>해당 학생의 월 성적표를 확인합니다</a:t>
            </a:r>
            <a:r>
              <a:rPr lang="en-US" altLang="ko-KR" sz="1200" dirty="0" smtClean="0"/>
              <a:t>.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6" t="16880" r="26872" b="49740"/>
          <a:stretch/>
        </p:blipFill>
        <p:spPr bwMode="auto">
          <a:xfrm>
            <a:off x="405000" y="7380312"/>
            <a:ext cx="6048000" cy="158417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34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72412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084168"/>
            <a:ext cx="6512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학습 포인트 확인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학생이 획득한 포인트 내역을 확인할 수 있는 페이지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2127424" y="1651387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16012" y="1604386"/>
            <a:ext cx="6416465" cy="3759702"/>
            <a:chOff x="316012" y="668282"/>
            <a:chExt cx="6416465" cy="375970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012" y="668282"/>
              <a:ext cx="6416465" cy="3759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직사각형 9"/>
            <p:cNvSpPr/>
            <p:nvPr/>
          </p:nvSpPr>
          <p:spPr>
            <a:xfrm>
              <a:off x="332656" y="1619672"/>
              <a:ext cx="72008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32656" y="17951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4. </a:t>
            </a:r>
            <a:r>
              <a:rPr lang="ko-KR" altLang="en-US" b="1" dirty="0" smtClean="0"/>
              <a:t>학생회</a:t>
            </a:r>
            <a:r>
              <a:rPr lang="ko-KR" altLang="en-US" b="1" dirty="0"/>
              <a:t>원</a:t>
            </a:r>
            <a:r>
              <a:rPr lang="ko-KR" altLang="en-US" b="1" dirty="0" smtClean="0"/>
              <a:t> </a:t>
            </a:r>
            <a:r>
              <a:rPr lang="en-US" altLang="ko-KR" b="1" dirty="0"/>
              <a:t>LMS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656" y="82758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My </a:t>
            </a:r>
            <a:r>
              <a:rPr lang="en-US" altLang="ko-KR" b="1" dirty="0" smtClean="0"/>
              <a:t>page – </a:t>
            </a:r>
            <a:r>
              <a:rPr lang="ko-KR" altLang="en-US" b="1" dirty="0" smtClean="0"/>
              <a:t>포인</a:t>
            </a:r>
            <a:r>
              <a:rPr lang="ko-KR" altLang="en-US" b="1" dirty="0"/>
              <a:t>트</a:t>
            </a:r>
            <a:endParaRPr lang="en-US" altLang="ko-KR" b="1" dirty="0" smtClean="0"/>
          </a:p>
        </p:txBody>
      </p:sp>
      <p:cxnSp>
        <p:nvCxnSpPr>
          <p:cNvPr id="15" name="직선 연결선 14"/>
          <p:cNvCxnSpPr/>
          <p:nvPr/>
        </p:nvCxnSpPr>
        <p:spPr>
          <a:xfrm>
            <a:off x="260648" y="730830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42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789147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7149187"/>
            <a:ext cx="503535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회원정보 수정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회원 정보 수정 페이지</a:t>
            </a:r>
            <a:r>
              <a:rPr lang="en-US" altLang="ko-KR" dirty="0" smtClean="0"/>
              <a:t>.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ko-KR" altLang="en-US" dirty="0" smtClean="0"/>
              <a:t>전화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이메일</a:t>
            </a:r>
            <a:r>
              <a:rPr lang="en-US" altLang="ko-KR" dirty="0" smtClean="0"/>
              <a:t>/</a:t>
            </a:r>
            <a:r>
              <a:rPr lang="ko-KR" altLang="en-US" dirty="0" smtClean="0"/>
              <a:t>이름</a:t>
            </a:r>
            <a:r>
              <a:rPr lang="en-US" altLang="ko-KR" dirty="0" smtClean="0"/>
              <a:t>/</a:t>
            </a:r>
            <a:r>
              <a:rPr lang="ko-KR" altLang="en-US" dirty="0" smtClean="0"/>
              <a:t>주소 변경이 가능함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smtClean="0"/>
              <a:t>비밀 번호 변경 페이지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2127424" y="1651387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02420" y="421196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91879" y="1619672"/>
            <a:ext cx="6358972" cy="3528392"/>
            <a:chOff x="391879" y="757988"/>
            <a:chExt cx="6358972" cy="3814012"/>
          </a:xfrm>
        </p:grpSpPr>
        <p:grpSp>
          <p:nvGrpSpPr>
            <p:cNvPr id="15" name="그룹 14"/>
            <p:cNvGrpSpPr/>
            <p:nvPr/>
          </p:nvGrpSpPr>
          <p:grpSpPr>
            <a:xfrm>
              <a:off x="391879" y="757988"/>
              <a:ext cx="6358972" cy="3814012"/>
              <a:chOff x="391879" y="757988"/>
              <a:chExt cx="6358972" cy="3814012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1879" y="757988"/>
                <a:ext cx="6358972" cy="38140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직사각형 13"/>
              <p:cNvSpPr/>
              <p:nvPr/>
            </p:nvSpPr>
            <p:spPr>
              <a:xfrm>
                <a:off x="476672" y="1691680"/>
                <a:ext cx="648072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7" name="직사각형 16"/>
            <p:cNvSpPr/>
            <p:nvPr/>
          </p:nvSpPr>
          <p:spPr>
            <a:xfrm>
              <a:off x="1412776" y="1979712"/>
              <a:ext cx="54694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dirty="0" smtClean="0">
                  <a:solidFill>
                    <a:srgbClr val="FF0000"/>
                  </a:solidFill>
                </a:rPr>
                <a:t>1-1</a:t>
              </a:r>
              <a:endParaRPr lang="ko-KR" altLang="en-US" dirty="0"/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1340768" y="4932288"/>
            <a:ext cx="4660570" cy="1727944"/>
            <a:chOff x="1340768" y="4581292"/>
            <a:chExt cx="4660570" cy="1975326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4773" y="4581292"/>
              <a:ext cx="4136565" cy="1975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직사각형 17"/>
            <p:cNvSpPr/>
            <p:nvPr/>
          </p:nvSpPr>
          <p:spPr>
            <a:xfrm>
              <a:off x="1340768" y="4644008"/>
              <a:ext cx="54694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dirty="0" smtClean="0">
                  <a:solidFill>
                    <a:srgbClr val="FF0000"/>
                  </a:solidFill>
                </a:rPr>
                <a:t>1-2</a:t>
              </a:r>
              <a:endParaRPr lang="ko-KR" altLang="en-US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32656" y="82758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My </a:t>
            </a:r>
            <a:r>
              <a:rPr lang="en-US" altLang="ko-KR" b="1" dirty="0" smtClean="0"/>
              <a:t>page – </a:t>
            </a:r>
            <a:r>
              <a:rPr lang="ko-KR" altLang="en-US" b="1" dirty="0" smtClean="0"/>
              <a:t>회원정보 수정</a:t>
            </a:r>
            <a:endParaRPr lang="en-US" altLang="ko-KR" b="1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332656" y="17951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4</a:t>
            </a:r>
            <a:r>
              <a:rPr lang="en-US" altLang="ko-KR" b="1" dirty="0" smtClean="0"/>
              <a:t>. </a:t>
            </a:r>
            <a:r>
              <a:rPr lang="ko-KR" altLang="en-US" b="1" dirty="0" smtClean="0"/>
              <a:t>학생회</a:t>
            </a:r>
            <a:r>
              <a:rPr lang="ko-KR" altLang="en-US" b="1" dirty="0"/>
              <a:t>원</a:t>
            </a:r>
            <a:r>
              <a:rPr lang="ko-KR" altLang="en-US" b="1" dirty="0" smtClean="0"/>
              <a:t> </a:t>
            </a:r>
            <a:r>
              <a:rPr lang="en-US" altLang="ko-KR" b="1" dirty="0"/>
              <a:t>LMS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72412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5868144"/>
            <a:ext cx="651297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온라인 학습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온라인 학습 권한이 있는 </a:t>
            </a:r>
            <a:r>
              <a:rPr lang="ko-KR" altLang="en-US" dirty="0" err="1" smtClean="0"/>
              <a:t>콘텐츠만</a:t>
            </a:r>
            <a:r>
              <a:rPr lang="ko-KR" altLang="en-US" dirty="0" smtClean="0"/>
              <a:t> 이미지가 활성화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    </a:t>
            </a:r>
            <a:r>
              <a:rPr lang="ko-KR" altLang="en-US" dirty="0" smtClean="0"/>
              <a:t> 되어 있습니다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    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교재의 이미지를 클릭하면 온라인 </a:t>
            </a:r>
            <a:r>
              <a:rPr lang="ko-KR" altLang="en-US" dirty="0" err="1" smtClean="0"/>
              <a:t>학습창으로</a:t>
            </a:r>
            <a:r>
              <a:rPr lang="ko-KR" altLang="en-US" dirty="0" smtClean="0"/>
              <a:t> 이동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     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dirty="0" smtClean="0"/>
          </a:p>
          <a:p>
            <a:pPr>
              <a:lnSpc>
                <a:spcPct val="150000"/>
              </a:lnSpc>
            </a:pPr>
            <a:endParaRPr lang="en-US" altLang="ko-KR" dirty="0" smtClean="0"/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endParaRPr lang="en-US" altLang="ko-KR" dirty="0"/>
          </a:p>
        </p:txBody>
      </p:sp>
      <p:grpSp>
        <p:nvGrpSpPr>
          <p:cNvPr id="2" name="그룹 1"/>
          <p:cNvGrpSpPr/>
          <p:nvPr/>
        </p:nvGrpSpPr>
        <p:grpSpPr>
          <a:xfrm>
            <a:off x="353577" y="1475656"/>
            <a:ext cx="6150846" cy="3960000"/>
            <a:chOff x="353577" y="1692120"/>
            <a:chExt cx="6150846" cy="3960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9816" t="18948" r="18129" b="3735"/>
            <a:stretch>
              <a:fillRect/>
            </a:stretch>
          </p:blipFill>
          <p:spPr bwMode="auto">
            <a:xfrm>
              <a:off x="353577" y="1692120"/>
              <a:ext cx="6150846" cy="39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모서리가 둥근 직사각형 12"/>
            <p:cNvSpPr/>
            <p:nvPr/>
          </p:nvSpPr>
          <p:spPr>
            <a:xfrm>
              <a:off x="1844824" y="3203848"/>
              <a:ext cx="2592288" cy="93610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196752" y="3203848"/>
              <a:ext cx="54694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dirty="0" smtClean="0">
                  <a:solidFill>
                    <a:srgbClr val="FF0000"/>
                  </a:solidFill>
                </a:rPr>
                <a:t>1-1</a:t>
              </a:r>
              <a:endParaRPr lang="ko-KR" alt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32656" y="17951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4. </a:t>
            </a:r>
            <a:r>
              <a:rPr lang="ko-KR" altLang="en-US" b="1" dirty="0" smtClean="0"/>
              <a:t>학생회</a:t>
            </a:r>
            <a:r>
              <a:rPr lang="ko-KR" altLang="en-US" b="1" dirty="0"/>
              <a:t>원</a:t>
            </a:r>
            <a:r>
              <a:rPr lang="ko-KR" altLang="en-US" b="1" dirty="0" smtClean="0"/>
              <a:t> </a:t>
            </a:r>
            <a:r>
              <a:rPr lang="en-US" altLang="ko-KR" b="1" dirty="0"/>
              <a:t>LMS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2656" y="82758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온라인 학습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97132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80424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7082695"/>
            <a:ext cx="6599884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과제물 수행 및 확인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err="1" smtClean="0"/>
              <a:t>팬촉을</a:t>
            </a:r>
            <a:r>
              <a:rPr lang="ko-KR" altLang="en-US" dirty="0" smtClean="0"/>
              <a:t> 클릭하면 선생님이 내준 과제물을 확인할 수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ko-KR" altLang="en-US" dirty="0" smtClean="0"/>
              <a:t>있음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과제물 수행이 완료되면 펜촉이 파란색으로 바뀝니다</a:t>
            </a:r>
            <a:r>
              <a:rPr lang="en-US" altLang="ko-KR" dirty="0" smtClean="0"/>
              <a:t>.</a:t>
            </a:r>
            <a:endParaRPr lang="en-US" altLang="ko-KR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9816" t="19485" r="18129" b="58471"/>
          <a:stretch>
            <a:fillRect/>
          </a:stretch>
        </p:blipFill>
        <p:spPr bwMode="auto">
          <a:xfrm>
            <a:off x="291858" y="1584536"/>
            <a:ext cx="6274284" cy="1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8"/>
          <a:stretch>
            <a:fillRect/>
          </a:stretch>
        </p:blipFill>
        <p:spPr bwMode="auto">
          <a:xfrm>
            <a:off x="1556792" y="2664216"/>
            <a:ext cx="5040560" cy="3779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1196752" y="3024256"/>
            <a:ext cx="546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32656" y="17951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4</a:t>
            </a:r>
            <a:r>
              <a:rPr lang="en-US" altLang="ko-KR" b="1" dirty="0" smtClean="0"/>
              <a:t>. </a:t>
            </a:r>
            <a:r>
              <a:rPr lang="ko-KR" altLang="en-US" b="1" dirty="0" smtClean="0"/>
              <a:t>학생회</a:t>
            </a:r>
            <a:r>
              <a:rPr lang="ko-KR" altLang="en-US" b="1" dirty="0"/>
              <a:t>원</a:t>
            </a:r>
            <a:r>
              <a:rPr lang="ko-KR" altLang="en-US" b="1" dirty="0" smtClean="0"/>
              <a:t> </a:t>
            </a:r>
            <a:r>
              <a:rPr lang="en-US" altLang="ko-KR" b="1" dirty="0"/>
              <a:t>LMS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2656" y="82758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Study Room - Assignments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66255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818203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5925051"/>
            <a:ext cx="653255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과제물 시행 및 확인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과제 타이틀 클릭 시 해당하는 온라인 과제물로 이동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smtClean="0"/>
              <a:t>첨부파일 클릭 시 오프라인 과제물을 확인할 수 있음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4437112" y="1981781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746273" y="1774765"/>
            <a:ext cx="5581477" cy="3912468"/>
            <a:chOff x="746273" y="971644"/>
            <a:chExt cx="5581477" cy="391246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273" y="971644"/>
              <a:ext cx="5581477" cy="3912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3865140" y="1981781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>
                  <a:solidFill>
                    <a:srgbClr val="FF0000"/>
                  </a:solidFill>
                </a:rPr>
                <a:t>1-1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64904" y="3491880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>
                  <a:solidFill>
                    <a:srgbClr val="FF0000"/>
                  </a:solidFill>
                </a:rPr>
                <a:t>1-2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3039292" y="3554130"/>
              <a:ext cx="792088" cy="30708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32656" y="17951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4. </a:t>
            </a:r>
            <a:r>
              <a:rPr lang="ko-KR" altLang="en-US" b="1" dirty="0" smtClean="0"/>
              <a:t>학생회</a:t>
            </a:r>
            <a:r>
              <a:rPr lang="ko-KR" altLang="en-US" b="1" dirty="0"/>
              <a:t>원</a:t>
            </a:r>
            <a:r>
              <a:rPr lang="ko-KR" altLang="en-US" b="1" dirty="0" smtClean="0"/>
              <a:t> </a:t>
            </a:r>
            <a:r>
              <a:rPr lang="en-US" altLang="ko-KR" b="1" dirty="0"/>
              <a:t>LMS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2656" y="82758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Study Room - Assignments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93642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7886109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8041158"/>
            <a:ext cx="5065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성적표 확인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월 선택 시 해당하는 성적표 확인 가능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22" name="TextBox 21"/>
          <p:cNvSpPr txBox="1"/>
          <p:nvPr/>
        </p:nvSpPr>
        <p:spPr>
          <a:xfrm>
            <a:off x="3486347" y="1651387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1219312" y="1331640"/>
            <a:ext cx="4419376" cy="6336704"/>
            <a:chOff x="548680" y="683568"/>
            <a:chExt cx="4419376" cy="7272808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80" y="683568"/>
              <a:ext cx="4419376" cy="3716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688" y="4484647"/>
              <a:ext cx="4347368" cy="3471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332656" y="17951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4. </a:t>
            </a:r>
            <a:r>
              <a:rPr lang="ko-KR" altLang="en-US" b="1" dirty="0" smtClean="0"/>
              <a:t>학생회</a:t>
            </a:r>
            <a:r>
              <a:rPr lang="ko-KR" altLang="en-US" b="1" dirty="0"/>
              <a:t>원</a:t>
            </a:r>
            <a:r>
              <a:rPr lang="ko-KR" altLang="en-US" b="1" dirty="0" smtClean="0"/>
              <a:t> </a:t>
            </a:r>
            <a:r>
              <a:rPr lang="en-US" altLang="ko-KR" b="1" dirty="0"/>
              <a:t>LMS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656" y="82758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Study Room – Report Card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16332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23" y="704156"/>
            <a:ext cx="6309659" cy="321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5. </a:t>
            </a:r>
            <a:r>
              <a:rPr lang="ko-KR" altLang="en-US" b="1" dirty="0" smtClean="0"/>
              <a:t>커뮤니</a:t>
            </a:r>
            <a:r>
              <a:rPr lang="ko-KR" altLang="en-US" b="1" dirty="0"/>
              <a:t>티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4211960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4355976"/>
            <a:ext cx="547778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>
                <a:solidFill>
                  <a:srgbClr val="FF0000"/>
                </a:solidFill>
              </a:rPr>
              <a:t>커뮤니티</a:t>
            </a:r>
            <a:endParaRPr lang="en-US" altLang="ko-KR" b="1" dirty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ko-KR" altLang="en-US" dirty="0"/>
              <a:t>공지사항</a:t>
            </a:r>
            <a:r>
              <a:rPr lang="en-US" altLang="ko-KR" dirty="0"/>
              <a:t> – </a:t>
            </a:r>
            <a:r>
              <a:rPr lang="ko-KR" altLang="en-US" dirty="0" smtClean="0"/>
              <a:t>본사에서 </a:t>
            </a:r>
            <a:r>
              <a:rPr lang="ko-KR" altLang="en-US" dirty="0"/>
              <a:t>전달되는 공지사항</a:t>
            </a:r>
            <a:r>
              <a:rPr lang="en-US" altLang="ko-KR" dirty="0" smtClean="0"/>
              <a:t>.</a:t>
            </a:r>
          </a:p>
          <a:p>
            <a:pPr marL="342900" indent="-342900">
              <a:buAutoNum type="arabicPeriod"/>
            </a:pPr>
            <a:endParaRPr lang="en-US" altLang="ko-KR" dirty="0"/>
          </a:p>
          <a:p>
            <a:pPr marL="342900" indent="-342900">
              <a:buAutoNum type="arabicPeriod"/>
            </a:pPr>
            <a:r>
              <a:rPr lang="en-US" altLang="ko-KR" dirty="0" smtClean="0"/>
              <a:t>Q&amp;A </a:t>
            </a:r>
            <a:r>
              <a:rPr lang="en-US" altLang="ko-KR" dirty="0"/>
              <a:t>– </a:t>
            </a:r>
            <a:r>
              <a:rPr lang="ko-KR" altLang="en-US" dirty="0" smtClean="0"/>
              <a:t>학생과 교사 그리고 원장과의 </a:t>
            </a:r>
            <a:r>
              <a:rPr lang="en-US" altLang="ko-KR" dirty="0"/>
              <a:t>1:1</a:t>
            </a:r>
            <a:r>
              <a:rPr lang="ko-KR" altLang="en-US" dirty="0"/>
              <a:t>게시판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548680" y="1505659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92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평행 사변형 15"/>
          <p:cNvSpPr/>
          <p:nvPr/>
        </p:nvSpPr>
        <p:spPr>
          <a:xfrm>
            <a:off x="332656" y="1732330"/>
            <a:ext cx="6309320" cy="45719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7957" y="11876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/>
              <a:t>목차</a:t>
            </a:r>
            <a:endParaRPr lang="ko-KR" altLang="en-US" sz="2800" b="1" dirty="0"/>
          </a:p>
        </p:txBody>
      </p:sp>
      <p:sp>
        <p:nvSpPr>
          <p:cNvPr id="18" name="직사각형 17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32074" y="2391967"/>
            <a:ext cx="310912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b="1" dirty="0" smtClean="0">
                <a:latin typeface="+mj-ea"/>
                <a:ea typeface="+mj-ea"/>
              </a:rPr>
              <a:t>웹사이트 이용 방법</a:t>
            </a: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>
              <a:latin typeface="+mj-ea"/>
              <a:ea typeface="+mj-ea"/>
            </a:endParaRPr>
          </a:p>
          <a:p>
            <a:pPr marL="342900" indent="-342900">
              <a:buFontTx/>
              <a:buAutoNum type="arabicPeriod"/>
            </a:pPr>
            <a:r>
              <a:rPr lang="ko-KR" altLang="en-US" b="1" dirty="0" smtClean="0"/>
              <a:t>음성 </a:t>
            </a:r>
            <a:r>
              <a:rPr lang="ko-KR" altLang="en-US" b="1" dirty="0"/>
              <a:t>인식 </a:t>
            </a:r>
            <a:r>
              <a:rPr lang="en-US" altLang="ko-KR" b="1" dirty="0" err="1"/>
              <a:t>activeX</a:t>
            </a:r>
            <a:r>
              <a:rPr lang="en-US" altLang="ko-KR" b="1" dirty="0"/>
              <a:t> </a:t>
            </a:r>
            <a:r>
              <a:rPr lang="ko-KR" altLang="en-US" b="1" dirty="0"/>
              <a:t>설치</a:t>
            </a: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r>
              <a:rPr lang="ko-KR" altLang="en-US" b="1" dirty="0" smtClean="0">
                <a:latin typeface="+mj-ea"/>
                <a:ea typeface="+mj-ea"/>
              </a:rPr>
              <a:t>온라인 학습</a:t>
            </a:r>
            <a:r>
              <a:rPr lang="en-US" altLang="ko-KR" b="1" dirty="0" smtClean="0">
                <a:latin typeface="+mj-ea"/>
                <a:ea typeface="+mj-ea"/>
              </a:rPr>
              <a:t>(e-Learning)</a:t>
            </a: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4. </a:t>
            </a:r>
            <a:r>
              <a:rPr lang="ko-KR" altLang="en-US" b="1" dirty="0" smtClean="0">
                <a:latin typeface="+mj-ea"/>
                <a:ea typeface="+mj-ea"/>
              </a:rPr>
              <a:t>학생회원 </a:t>
            </a:r>
            <a:r>
              <a:rPr lang="en-US" altLang="ko-KR" b="1" dirty="0" smtClean="0">
                <a:latin typeface="+mj-ea"/>
                <a:ea typeface="+mj-ea"/>
              </a:rPr>
              <a:t>LMS</a:t>
            </a:r>
            <a:endParaRPr lang="en-US" altLang="ko-KR" b="1" dirty="0" smtClean="0">
              <a:latin typeface="+mj-ea"/>
            </a:endParaRPr>
          </a:p>
          <a:p>
            <a:endParaRPr lang="en-US" altLang="ko-KR" b="1" dirty="0" smtClean="0">
              <a:latin typeface="+mj-ea"/>
            </a:endParaRPr>
          </a:p>
          <a:p>
            <a:endParaRPr lang="en-US" altLang="ko-KR" b="1" dirty="0" smtClean="0">
              <a:latin typeface="+mj-ea"/>
            </a:endParaRPr>
          </a:p>
          <a:p>
            <a:r>
              <a:rPr lang="en-US" altLang="ko-KR" b="1" dirty="0" smtClean="0">
                <a:latin typeface="+mj-ea"/>
              </a:rPr>
              <a:t>5. </a:t>
            </a:r>
            <a:r>
              <a:rPr lang="ko-KR" altLang="en-US" b="1" dirty="0" smtClean="0">
                <a:latin typeface="+mj-ea"/>
              </a:rPr>
              <a:t>커뮤니티</a:t>
            </a:r>
            <a:endParaRPr lang="ko-KR" altLang="en-US" b="1" dirty="0">
              <a:latin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</a:t>
            </a:r>
            <a:endParaRPr lang="en-US" altLang="ko-KR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645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ko-KR" altLang="en-US" b="1" dirty="0" smtClean="0"/>
              <a:t>웹사이트 이용 </a:t>
            </a:r>
            <a:r>
              <a:rPr lang="ko-KR" altLang="en-US" b="1" dirty="0" smtClean="0"/>
              <a:t>방법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8" name="그림 17" descr="인풀로고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9280" y="34028"/>
            <a:ext cx="792000" cy="43351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08104" y="994630"/>
            <a:ext cx="17828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홈페이지 접속</a:t>
            </a:r>
            <a:r>
              <a:rPr lang="en-US" altLang="ko-KR" sz="1600" b="1" dirty="0" smtClean="0"/>
              <a:t>&gt;</a:t>
            </a:r>
            <a:endParaRPr lang="ko-KR" altLang="en-US" sz="1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95536" y="1354670"/>
            <a:ext cx="5719836" cy="697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400" dirty="0" smtClean="0"/>
              <a:t> </a:t>
            </a:r>
            <a:r>
              <a:rPr lang="ko-KR" altLang="en-US" sz="1400" dirty="0" smtClean="0"/>
              <a:t>홈페이지 주소 입력 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인터넷 </a:t>
            </a:r>
            <a:r>
              <a:rPr lang="ko-KR" altLang="en-US" sz="1400" dirty="0" err="1" smtClean="0"/>
              <a:t>주소창에</a:t>
            </a:r>
            <a:r>
              <a:rPr lang="ko-KR" altLang="en-US" sz="1400" dirty="0" smtClean="0"/>
              <a:t> </a:t>
            </a:r>
            <a:r>
              <a:rPr lang="en-US" altLang="ko-KR" sz="1400" dirty="0" smtClean="0">
                <a:hlinkClick r:id="rId3"/>
              </a:rPr>
              <a:t>www.englishpool.co.kr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입력</a:t>
            </a:r>
            <a:endParaRPr lang="en-US" altLang="ko-KR" sz="1400" dirty="0" smtClean="0"/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400" dirty="0" smtClean="0"/>
              <a:t> </a:t>
            </a:r>
            <a:r>
              <a:rPr lang="ko-KR" altLang="en-US" sz="1400" dirty="0" err="1" smtClean="0"/>
              <a:t>네이버</a:t>
            </a:r>
            <a:r>
              <a:rPr lang="ko-KR" altLang="en-US" sz="1400" dirty="0" smtClean="0"/>
              <a:t> 검색 </a:t>
            </a:r>
            <a:r>
              <a:rPr lang="en-US" altLang="ko-KR" sz="1400" dirty="0" smtClean="0"/>
              <a:t>: </a:t>
            </a:r>
            <a:r>
              <a:rPr lang="ko-KR" altLang="en-US" sz="1400" dirty="0" err="1" smtClean="0"/>
              <a:t>검색창에</a:t>
            </a:r>
            <a:r>
              <a:rPr lang="ko-KR" altLang="en-US" sz="1400" dirty="0" smtClean="0"/>
              <a:t> </a:t>
            </a:r>
            <a:r>
              <a:rPr lang="en-US" altLang="ko-KR" sz="1400" dirty="0" smtClean="0">
                <a:solidFill>
                  <a:schemeClr val="tx2"/>
                </a:solidFill>
              </a:rPr>
              <a:t>“</a:t>
            </a:r>
            <a:r>
              <a:rPr lang="ko-KR" altLang="en-US" sz="1400" dirty="0" err="1" smtClean="0">
                <a:solidFill>
                  <a:schemeClr val="tx2"/>
                </a:solidFill>
              </a:rPr>
              <a:t>잉글리쉬풀</a:t>
            </a:r>
            <a:r>
              <a:rPr lang="en-US" altLang="ko-KR" sz="1400" dirty="0" smtClean="0">
                <a:solidFill>
                  <a:schemeClr val="tx2"/>
                </a:solidFill>
              </a:rPr>
              <a:t>” </a:t>
            </a:r>
            <a:r>
              <a:rPr lang="ko-KR" altLang="en-US" sz="1400" dirty="0" smtClean="0"/>
              <a:t>입력하고 홈페이지 접속</a:t>
            </a:r>
            <a:endParaRPr lang="ko-KR" alt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408104" y="2723675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&lt; </a:t>
            </a:r>
            <a:r>
              <a:rPr lang="ko-KR" altLang="en-US" sz="1600" b="1" dirty="0" smtClean="0"/>
              <a:t>로그인 하기</a:t>
            </a:r>
            <a:r>
              <a:rPr lang="en-US" altLang="ko-KR" sz="1600" b="1" dirty="0" smtClean="0"/>
              <a:t>&gt;</a:t>
            </a:r>
            <a:endParaRPr lang="ko-KR" altLang="en-US" sz="1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5" t="13264" r="9516" b="5469"/>
          <a:stretch/>
        </p:blipFill>
        <p:spPr bwMode="auto">
          <a:xfrm>
            <a:off x="339700" y="4144950"/>
            <a:ext cx="6178601" cy="359540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3082862"/>
            <a:ext cx="57695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400" dirty="0" smtClean="0"/>
              <a:t> </a:t>
            </a:r>
            <a:r>
              <a:rPr lang="ko-KR" altLang="en-US" sz="1400" dirty="0" err="1" smtClean="0"/>
              <a:t>잉글리시풀</a:t>
            </a:r>
            <a:r>
              <a:rPr lang="ko-KR" altLang="en-US" sz="1400" dirty="0" smtClean="0"/>
              <a:t> 홈페이지에서 </a:t>
            </a:r>
            <a:r>
              <a:rPr lang="ko-KR" altLang="en-US" sz="1400" dirty="0" err="1" smtClean="0"/>
              <a:t>원에서</a:t>
            </a:r>
            <a:r>
              <a:rPr lang="ko-KR" altLang="en-US" sz="1400" dirty="0" smtClean="0"/>
              <a:t> 발급받은 아이디로 로그인합니다</a:t>
            </a:r>
            <a:r>
              <a:rPr lang="en-US" altLang="ko-KR" sz="1400" dirty="0" smtClean="0"/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400" dirty="0"/>
              <a:t> </a:t>
            </a:r>
            <a:r>
              <a:rPr lang="ko-KR" altLang="en-US" sz="1400" dirty="0" smtClean="0"/>
              <a:t>학생회원은 별도의 회원가입 절차가 없습니다</a:t>
            </a:r>
            <a:r>
              <a:rPr lang="en-US" altLang="ko-KR" sz="1400" dirty="0" smtClean="0"/>
              <a:t>.</a:t>
            </a:r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99572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54" y="683568"/>
            <a:ext cx="6448741" cy="4756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5" y="179512"/>
            <a:ext cx="319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음성 인식 </a:t>
            </a:r>
            <a:r>
              <a:rPr lang="en-US" altLang="ko-KR" b="1" dirty="0" err="1" smtClean="0"/>
              <a:t>activeX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설치</a:t>
            </a:r>
            <a:endParaRPr lang="ko-KR" altLang="en-US" b="1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3933056" y="3275856"/>
            <a:ext cx="2833812" cy="1338920"/>
          </a:xfrm>
          <a:prstGeom prst="roundRect">
            <a:avLst/>
          </a:prstGeom>
          <a:blipFill>
            <a:blip r:embed="rId3" cstate="print"/>
            <a:srcRect/>
            <a:stretch>
              <a:fillRect l="1" t="-18566" r="-4269" b="-10738"/>
            </a:stretch>
          </a:blipFill>
          <a:ln w="57150">
            <a:solidFill>
              <a:srgbClr val="EA9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EA9E14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19668" y="309119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840" y="394531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644096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커뮤니티</a:t>
            </a:r>
            <a:r>
              <a:rPr lang="en-US" altLang="ko-KR" dirty="0"/>
              <a:t> 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고객지원센터 클릭하여 페이지 이동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음성인식 </a:t>
            </a:r>
            <a:r>
              <a:rPr lang="en-US" altLang="ko-KR" dirty="0" err="1" smtClean="0"/>
              <a:t>activeX</a:t>
            </a:r>
            <a:r>
              <a:rPr lang="ko-KR" altLang="en-US" dirty="0" smtClean="0"/>
              <a:t>를</a:t>
            </a:r>
            <a:r>
              <a:rPr lang="en-US" altLang="ko-KR" dirty="0" smtClean="0"/>
              <a:t> </a:t>
            </a:r>
            <a:r>
              <a:rPr lang="ko-KR" altLang="en-US" dirty="0" smtClean="0"/>
              <a:t>클릭하여 압축 해제 후 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en-US" altLang="ko-KR" b="1" dirty="0" smtClean="0">
                <a:solidFill>
                  <a:srgbClr val="FF0000"/>
                </a:solidFill>
              </a:rPr>
              <a:t>setup.exe</a:t>
            </a:r>
            <a:r>
              <a:rPr lang="ko-KR" altLang="en-US" dirty="0" smtClean="0"/>
              <a:t>를 클릭하여 설치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r>
              <a:rPr lang="en-US" altLang="ko-KR" dirty="0" smtClean="0"/>
              <a:t>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클릭하면 </a:t>
            </a:r>
            <a:r>
              <a:rPr lang="en-US" altLang="ko-KR" dirty="0" smtClean="0">
                <a:sym typeface="Wingdings" pitchFamily="2" charset="2"/>
              </a:rPr>
              <a:t>LMS(</a:t>
            </a:r>
            <a:r>
              <a:rPr lang="ko-KR" altLang="en-US" dirty="0" smtClean="0">
                <a:sym typeface="Wingdings" pitchFamily="2" charset="2"/>
              </a:rPr>
              <a:t>학습관리기능</a:t>
            </a:r>
            <a:r>
              <a:rPr lang="en-US" altLang="ko-KR" dirty="0" smtClean="0">
                <a:sym typeface="Wingdings" pitchFamily="2" charset="2"/>
              </a:rPr>
              <a:t>) </a:t>
            </a:r>
            <a:r>
              <a:rPr lang="ko-KR" altLang="en-US" dirty="0" smtClean="0">
                <a:sym typeface="Wingdings" pitchFamily="2" charset="2"/>
              </a:rPr>
              <a:t>사용 매뉴얼 다운 가능</a:t>
            </a:r>
            <a:r>
              <a:rPr lang="en-US" altLang="ko-KR" dirty="0" smtClean="0">
                <a:sym typeface="Wingdings" pitchFamily="2" charset="2"/>
              </a:rPr>
              <a:t>.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b="1" dirty="0" smtClean="0"/>
              <a:t>※ </a:t>
            </a:r>
            <a:r>
              <a:rPr lang="ko-KR" altLang="en-US" b="1" dirty="0" smtClean="0"/>
              <a:t>사용자 컴퓨터에 </a:t>
            </a:r>
            <a:r>
              <a:rPr lang="ko-KR" altLang="en-US" b="1" dirty="0" smtClean="0">
                <a:solidFill>
                  <a:schemeClr val="accent2"/>
                </a:solidFill>
              </a:rPr>
              <a:t>음성인식 </a:t>
            </a:r>
            <a:r>
              <a:rPr lang="en-US" altLang="ko-KR" b="1" dirty="0" err="1" smtClean="0">
                <a:solidFill>
                  <a:schemeClr val="accent2"/>
                </a:solidFill>
              </a:rPr>
              <a:t>activeX</a:t>
            </a:r>
            <a:r>
              <a:rPr lang="ko-KR" altLang="en-US" b="1" dirty="0" smtClean="0"/>
              <a:t>가 설치되어야 </a:t>
            </a:r>
            <a:endParaRPr lang="en-US" altLang="ko-KR" b="1" dirty="0" smtClean="0"/>
          </a:p>
          <a:p>
            <a:r>
              <a:rPr lang="ko-KR" altLang="en-US" b="1" dirty="0" smtClean="0">
                <a:solidFill>
                  <a:schemeClr val="tx2"/>
                </a:solidFill>
              </a:rPr>
              <a:t>   </a:t>
            </a:r>
            <a:r>
              <a:rPr lang="ko-KR" altLang="en-US" b="1" dirty="0" smtClean="0"/>
              <a:t>음성녹음 및 </a:t>
            </a:r>
            <a:r>
              <a:rPr lang="en-US" altLang="ko-KR" b="1" dirty="0" smtClean="0"/>
              <a:t>Speak </a:t>
            </a:r>
            <a:r>
              <a:rPr lang="ko-KR" altLang="en-US" b="1" dirty="0" smtClean="0"/>
              <a:t>영역의 학습이 가능합니다</a:t>
            </a:r>
            <a:r>
              <a:rPr lang="en-US" altLang="ko-KR" b="1" dirty="0" smtClean="0"/>
              <a:t>.</a:t>
            </a:r>
            <a:endParaRPr lang="en-US" altLang="ko-KR" b="1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3541452" y="1458690"/>
            <a:ext cx="1950170" cy="672356"/>
          </a:xfrm>
          <a:prstGeom prst="roundRect">
            <a:avLst/>
          </a:prstGeom>
          <a:blipFill>
            <a:blip r:embed="rId5" cstate="print"/>
            <a:srcRect/>
            <a:stretch>
              <a:fillRect l="-24738" t="-71537" r="-42786" b="-36709"/>
            </a:stretch>
          </a:blipFill>
          <a:ln w="57150">
            <a:solidFill>
              <a:srgbClr val="EA9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EA9E14"/>
                </a:solidFill>
              </a:ln>
            </a:endParaRPr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20" y="183569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262140" y="129099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26071" y="298782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1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98782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51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5" y="179512"/>
            <a:ext cx="319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음성 인식 </a:t>
            </a:r>
            <a:r>
              <a:rPr lang="en-US" altLang="ko-KR" b="1" dirty="0" err="1" smtClean="0"/>
              <a:t>activeX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설치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55899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explorer 8</a:t>
            </a:r>
            <a:r>
              <a:rPr lang="ko-KR" altLang="en-US" dirty="0" smtClean="0"/>
              <a:t>일 경우 도구 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인터넷 옵션 클릭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explorer</a:t>
            </a:r>
            <a:r>
              <a:rPr lang="ko-KR" altLang="en-US" dirty="0"/>
              <a:t> </a:t>
            </a:r>
            <a:r>
              <a:rPr lang="en-US" altLang="ko-KR" dirty="0" smtClean="0"/>
              <a:t>9</a:t>
            </a:r>
            <a:r>
              <a:rPr lang="ko-KR" altLang="en-US" dirty="0" smtClean="0"/>
              <a:t>일</a:t>
            </a:r>
            <a:r>
              <a:rPr lang="en-US" altLang="ko-KR" dirty="0"/>
              <a:t> </a:t>
            </a:r>
            <a:r>
              <a:rPr lang="ko-KR" altLang="en-US" dirty="0" smtClean="0"/>
              <a:t>경우 설정 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인터넷 옵션 클릭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982114" y="476917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1627168"/>
            <a:ext cx="1940766" cy="323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0688" y="683568"/>
            <a:ext cx="4525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*** </a:t>
            </a:r>
            <a:r>
              <a:rPr lang="en-US" altLang="ko-KR" sz="1600" dirty="0" err="1" smtClean="0"/>
              <a:t>activeX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설치 후 음성인식 안되면 다음 실행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899344" y="1219160"/>
            <a:ext cx="1234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Explorer 8</a:t>
            </a:r>
            <a:endParaRPr lang="ko-KR" altLang="en-US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647" y="1627168"/>
            <a:ext cx="36449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088812" y="1219160"/>
            <a:ext cx="1234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Explorer 9</a:t>
            </a:r>
            <a:endParaRPr lang="ko-KR" altLang="en-US" dirty="0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821" y="462344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381" y="486110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116791" y="533722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80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5758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인터넷 옵션 창에서 보안 탭 클릭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보안 페이지에서 신뢰할 수 있는 사이트 클릭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620688" y="683568"/>
            <a:ext cx="4525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*** </a:t>
            </a:r>
            <a:r>
              <a:rPr lang="en-US" altLang="ko-KR" sz="1600" dirty="0" err="1" smtClean="0"/>
              <a:t>activeX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설치 후 음성인식 안되면 다음 실행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435" y="1087815"/>
            <a:ext cx="4638675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91" y="157731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10" y="248376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432518" y="155126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8656" y="233975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655" y="179512"/>
            <a:ext cx="319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음성 인식 </a:t>
            </a:r>
            <a:r>
              <a:rPr lang="en-US" altLang="ko-KR" b="1" dirty="0" err="1" smtClean="0"/>
              <a:t>activeX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설치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68859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604524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신뢰할 수 있는 사이트에서 사이트 버튼 클릭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새 창이 나오면 영역에 웹 사이트 추가 입력란에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en-US" altLang="ko-KR" dirty="0" smtClean="0">
                <a:hlinkClick r:id="rId2"/>
              </a:rPr>
              <a:t>http://englishpool.co.kr</a:t>
            </a:r>
            <a:r>
              <a:rPr lang="en-US" altLang="ko-KR" dirty="0" smtClean="0"/>
              <a:t> </a:t>
            </a:r>
            <a:r>
              <a:rPr lang="ko-KR" altLang="en-US" dirty="0" smtClean="0"/>
              <a:t>입력 후 추가 버튼 클릭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620688" y="683568"/>
            <a:ext cx="4525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*** </a:t>
            </a:r>
            <a:r>
              <a:rPr lang="en-US" altLang="ko-KR" sz="1600" dirty="0" err="1" smtClean="0"/>
              <a:t>activeX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설치 후 음성인식 안되면 다음 실행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1" y="1475656"/>
            <a:ext cx="6381327" cy="338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908" y="262778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682" y="283956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443435" y="257301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4209" y="277351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655" y="179512"/>
            <a:ext cx="319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음성 인식 </a:t>
            </a:r>
            <a:r>
              <a:rPr lang="en-US" altLang="ko-KR" b="1" dirty="0" err="1" smtClean="0"/>
              <a:t>activeX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설치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00959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8" name="그림 17" descr="인풀로고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9280" y="34028"/>
            <a:ext cx="792000" cy="43351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32656" y="17951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</a:t>
            </a:r>
            <a:r>
              <a:rPr lang="ko-KR" altLang="en-US" b="1" dirty="0" smtClean="0"/>
              <a:t>온라인 학습</a:t>
            </a:r>
            <a:r>
              <a:rPr lang="en-US" altLang="ko-KR" b="1" dirty="0" smtClean="0"/>
              <a:t>(</a:t>
            </a:r>
            <a:r>
              <a:rPr lang="en-US" altLang="ko-KR" b="1" dirty="0" smtClean="0">
                <a:solidFill>
                  <a:schemeClr val="accent2"/>
                </a:solidFill>
              </a:rPr>
              <a:t>e-Learning</a:t>
            </a:r>
            <a:r>
              <a:rPr lang="en-US" altLang="ko-KR" b="1" dirty="0" smtClean="0"/>
              <a:t>)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9" t="33634" r="12444" b="5681"/>
          <a:stretch/>
        </p:blipFill>
        <p:spPr bwMode="auto">
          <a:xfrm>
            <a:off x="405000" y="1671471"/>
            <a:ext cx="6048000" cy="225245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9000" y="755576"/>
            <a:ext cx="560217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/>
              <a:t>&lt;Phonics Reading&gt;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accent1"/>
                </a:solidFill>
              </a:rPr>
              <a:t>- Safari Reader </a:t>
            </a:r>
            <a:r>
              <a:rPr lang="en-US" altLang="ko-KR" sz="1400" dirty="0" smtClean="0"/>
              <a:t>: Level A/B/C 3</a:t>
            </a:r>
            <a:r>
              <a:rPr lang="ko-KR" altLang="en-US" sz="1400" dirty="0" smtClean="0"/>
              <a:t>단계 </a:t>
            </a:r>
            <a:r>
              <a:rPr lang="en-US" altLang="ko-KR" sz="1400" dirty="0" smtClean="0"/>
              <a:t>30</a:t>
            </a:r>
            <a:r>
              <a:rPr lang="ko-KR" altLang="en-US" sz="1400" dirty="0" smtClean="0"/>
              <a:t>권에 대한 </a:t>
            </a:r>
            <a:r>
              <a:rPr lang="ko-KR" altLang="en-US" sz="1400" dirty="0" err="1" smtClean="0"/>
              <a:t>리딩북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88</a:t>
            </a:r>
            <a:r>
              <a:rPr lang="ko-KR" altLang="en-US" sz="1400" dirty="0" smtClean="0"/>
              <a:t>권 수록</a:t>
            </a:r>
            <a:endParaRPr lang="ko-KR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69000" y="4139952"/>
            <a:ext cx="5103320" cy="1000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/>
              <a:t>&lt;Speaking &amp; Discussion&gt;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z="1400" b="1" dirty="0" smtClean="0">
                <a:solidFill>
                  <a:schemeClr val="accent1"/>
                </a:solidFill>
              </a:rPr>
              <a:t>Treetop :</a:t>
            </a:r>
            <a:r>
              <a:rPr lang="en-US" altLang="ko-KR" sz="1400" dirty="0" smtClean="0"/>
              <a:t> 6</a:t>
            </a:r>
            <a:r>
              <a:rPr lang="ko-KR" altLang="en-US" sz="1400" dirty="0" smtClean="0"/>
              <a:t>단계 총 </a:t>
            </a:r>
            <a:r>
              <a:rPr lang="en-US" altLang="ko-KR" sz="1400" dirty="0" smtClean="0"/>
              <a:t>64</a:t>
            </a:r>
            <a:r>
              <a:rPr lang="ko-KR" altLang="en-US" sz="1400" dirty="0" smtClean="0"/>
              <a:t>종 교재 수록</a:t>
            </a:r>
            <a:endParaRPr lang="en-US" altLang="ko-KR" sz="1400" dirty="0" smtClean="0"/>
          </a:p>
          <a:p>
            <a:pPr marL="285750" indent="-285750">
              <a:buFontTx/>
              <a:buChar char="-"/>
            </a:pPr>
            <a:r>
              <a:rPr lang="en-US" altLang="ko-KR" sz="1400" b="1" dirty="0" smtClean="0">
                <a:solidFill>
                  <a:schemeClr val="accent1"/>
                </a:solidFill>
              </a:rPr>
              <a:t>Video Lectures : </a:t>
            </a:r>
            <a:r>
              <a:rPr lang="en-US" altLang="ko-KR" sz="1400" dirty="0" smtClean="0"/>
              <a:t>Treetop </a:t>
            </a:r>
            <a:r>
              <a:rPr lang="ko-KR" altLang="en-US" sz="1400" dirty="0" err="1" smtClean="0"/>
              <a:t>원어민</a:t>
            </a:r>
            <a:r>
              <a:rPr lang="ko-KR" altLang="en-US" sz="1400" dirty="0" smtClean="0"/>
              <a:t> 동영상 강의 </a:t>
            </a:r>
            <a:r>
              <a:rPr lang="en-US" altLang="ko-KR" sz="1400" dirty="0" smtClean="0"/>
              <a:t>128</a:t>
            </a:r>
            <a:r>
              <a:rPr lang="ko-KR" altLang="en-US" sz="1400" dirty="0" smtClean="0"/>
              <a:t>회 수록</a:t>
            </a:r>
            <a:endParaRPr lang="ko-KR" altLang="en-US" sz="1400" dirty="0">
              <a:solidFill>
                <a:schemeClr val="accent1"/>
              </a:solidFill>
            </a:endParaRPr>
          </a:p>
        </p:txBody>
      </p:sp>
      <p:pic>
        <p:nvPicPr>
          <p:cNvPr id="1027" name="Picture 3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6" t="7552" r="25476" b="11198"/>
          <a:stretch/>
        </p:blipFill>
        <p:spPr bwMode="auto">
          <a:xfrm>
            <a:off x="405000" y="5262463"/>
            <a:ext cx="6048000" cy="324036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9000" y="8574831"/>
            <a:ext cx="61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ko-KR" altLang="en-US" sz="1200" dirty="0" smtClean="0"/>
              <a:t>아래의 </a:t>
            </a:r>
            <a:r>
              <a:rPr lang="en-US" altLang="ko-KR" sz="1200" b="1" dirty="0" smtClean="0">
                <a:solidFill>
                  <a:schemeClr val="accent2"/>
                </a:solidFill>
              </a:rPr>
              <a:t>Book No</a:t>
            </a:r>
            <a:r>
              <a:rPr lang="ko-KR" altLang="en-US" sz="1200" dirty="0" smtClean="0"/>
              <a:t>에서 먼저 교재 번호를 선택하신 후 각 단계 교재 이미지 아래 체크박스를 선택하시면 온라인 </a:t>
            </a:r>
            <a:r>
              <a:rPr lang="ko-KR" altLang="en-US" sz="1200" dirty="0" err="1" smtClean="0"/>
              <a:t>학습창으로</a:t>
            </a:r>
            <a:r>
              <a:rPr lang="ko-KR" altLang="en-US" sz="1200" dirty="0" smtClean="0"/>
              <a:t> 이동합니다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7560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8" name="그림 17" descr="인풀로고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9280" y="34028"/>
            <a:ext cx="792000" cy="4335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6684" y="799708"/>
            <a:ext cx="517731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/>
              <a:t>&lt;Reading &amp; Writing&gt;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1400" b="1" dirty="0" err="1" smtClean="0">
                <a:solidFill>
                  <a:schemeClr val="accent1"/>
                </a:solidFill>
              </a:rPr>
              <a:t>Asl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 Readers(</a:t>
            </a:r>
            <a:r>
              <a:rPr lang="ko-KR" altLang="en-US" sz="1400" b="1" dirty="0" smtClean="0">
                <a:solidFill>
                  <a:schemeClr val="accent1"/>
                </a:solidFill>
              </a:rPr>
              <a:t>초급 </a:t>
            </a:r>
            <a:r>
              <a:rPr lang="ko-KR" altLang="en-US" sz="1400" b="1" dirty="0" err="1" smtClean="0">
                <a:solidFill>
                  <a:schemeClr val="accent1"/>
                </a:solidFill>
              </a:rPr>
              <a:t>리딩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) : </a:t>
            </a:r>
            <a:r>
              <a:rPr lang="en-US" altLang="ko-KR" sz="1400" dirty="0"/>
              <a:t>2</a:t>
            </a:r>
            <a:r>
              <a:rPr lang="ko-KR" altLang="en-US" sz="1400" dirty="0" smtClean="0"/>
              <a:t>단계 총 </a:t>
            </a:r>
            <a:r>
              <a:rPr lang="en-US" altLang="ko-KR" sz="1400" dirty="0" smtClean="0"/>
              <a:t>21</a:t>
            </a:r>
            <a:r>
              <a:rPr lang="ko-KR" altLang="en-US" sz="1400" dirty="0" smtClean="0"/>
              <a:t>권 교재 수록</a:t>
            </a:r>
            <a:endParaRPr lang="en-US" altLang="ko-KR" sz="1400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1400" b="1" dirty="0" err="1" smtClean="0">
                <a:solidFill>
                  <a:schemeClr val="accent1"/>
                </a:solidFill>
              </a:rPr>
              <a:t>Asl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 Readers Plus(</a:t>
            </a:r>
            <a:r>
              <a:rPr lang="ko-KR" altLang="en-US" sz="1400" b="1" dirty="0" smtClean="0">
                <a:solidFill>
                  <a:schemeClr val="accent1"/>
                </a:solidFill>
              </a:rPr>
              <a:t>중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.</a:t>
            </a:r>
            <a:r>
              <a:rPr lang="ko-KR" altLang="en-US" sz="1400" b="1" dirty="0" smtClean="0">
                <a:solidFill>
                  <a:schemeClr val="accent1"/>
                </a:solidFill>
              </a:rPr>
              <a:t>고급 </a:t>
            </a:r>
            <a:r>
              <a:rPr lang="ko-KR" altLang="en-US" sz="1400" b="1" dirty="0" err="1" smtClean="0">
                <a:solidFill>
                  <a:schemeClr val="accent1"/>
                </a:solidFill>
              </a:rPr>
              <a:t>리딩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) : </a:t>
            </a:r>
            <a:r>
              <a:rPr lang="en-US" altLang="ko-KR" sz="1400" dirty="0" smtClean="0"/>
              <a:t>6</a:t>
            </a:r>
            <a:r>
              <a:rPr lang="ko-KR" altLang="en-US" sz="1400" dirty="0" smtClean="0"/>
              <a:t>단계 총 </a:t>
            </a:r>
            <a:r>
              <a:rPr lang="en-US" altLang="ko-KR" sz="1400" dirty="0" smtClean="0"/>
              <a:t>72</a:t>
            </a:r>
            <a:r>
              <a:rPr lang="ko-KR" altLang="en-US" sz="1400" dirty="0" smtClean="0"/>
              <a:t>권 교재 수록</a:t>
            </a:r>
            <a:endParaRPr lang="en-US" altLang="ko-KR" sz="1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2" t="34474" r="20059" b="10677"/>
          <a:stretch/>
        </p:blipFill>
        <p:spPr bwMode="auto">
          <a:xfrm>
            <a:off x="405000" y="5436095"/>
            <a:ext cx="6048000" cy="225411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3" t="21981" r="19786" b="20335"/>
          <a:stretch/>
        </p:blipFill>
        <p:spPr bwMode="auto">
          <a:xfrm>
            <a:off x="405000" y="2004864"/>
            <a:ext cx="6048000" cy="249512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346684" y="5056311"/>
            <a:ext cx="47385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ko-KR" sz="1400" b="1" dirty="0">
                <a:solidFill>
                  <a:schemeClr val="accent1"/>
                </a:solidFill>
              </a:rPr>
              <a:t>Story Time(</a:t>
            </a:r>
            <a:r>
              <a:rPr lang="ko-KR" altLang="en-US" sz="1400" b="1" dirty="0">
                <a:solidFill>
                  <a:schemeClr val="accent1"/>
                </a:solidFill>
              </a:rPr>
              <a:t>스토리 </a:t>
            </a:r>
            <a:r>
              <a:rPr lang="ko-KR" altLang="en-US" sz="1400" b="1" dirty="0" err="1">
                <a:solidFill>
                  <a:schemeClr val="accent1"/>
                </a:solidFill>
              </a:rPr>
              <a:t>리딩</a:t>
            </a:r>
            <a:r>
              <a:rPr lang="en-US" altLang="ko-KR" sz="1400" b="1" dirty="0">
                <a:solidFill>
                  <a:schemeClr val="accent1"/>
                </a:solidFill>
              </a:rPr>
              <a:t>) </a:t>
            </a:r>
            <a:r>
              <a:rPr lang="en-US" altLang="ko-KR" sz="1400" dirty="0"/>
              <a:t>: 2</a:t>
            </a:r>
            <a:r>
              <a:rPr lang="ko-KR" altLang="en-US" sz="1400" dirty="0"/>
              <a:t>단계 총 </a:t>
            </a:r>
            <a:r>
              <a:rPr lang="en-US" altLang="ko-KR" sz="1400" dirty="0"/>
              <a:t>8</a:t>
            </a:r>
            <a:r>
              <a:rPr lang="ko-KR" altLang="en-US" sz="1400" dirty="0"/>
              <a:t>종 교재 수록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2656" y="17951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</a:t>
            </a:r>
            <a:r>
              <a:rPr lang="ko-KR" altLang="en-US" b="1" dirty="0" smtClean="0"/>
              <a:t>온라인 학습</a:t>
            </a:r>
            <a:r>
              <a:rPr lang="en-US" altLang="ko-KR" b="1" dirty="0" smtClean="0"/>
              <a:t>(</a:t>
            </a:r>
            <a:r>
              <a:rPr lang="en-US" altLang="ko-KR" b="1" dirty="0" smtClean="0">
                <a:solidFill>
                  <a:schemeClr val="accent2"/>
                </a:solidFill>
              </a:rPr>
              <a:t>e-Learning</a:t>
            </a:r>
            <a:r>
              <a:rPr lang="en-US" altLang="ko-KR" b="1" dirty="0" smtClean="0"/>
              <a:t>)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66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720</Words>
  <Application>Microsoft Office PowerPoint</Application>
  <PresentationFormat>화면 슬라이드 쇼(4:3)</PresentationFormat>
  <Paragraphs>145</Paragraphs>
  <Slides>17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kang</dc:creator>
  <cp:lastModifiedBy>Kim Sangyeon</cp:lastModifiedBy>
  <cp:revision>97</cp:revision>
  <dcterms:created xsi:type="dcterms:W3CDTF">2012-12-27T05:31:07Z</dcterms:created>
  <dcterms:modified xsi:type="dcterms:W3CDTF">2019-02-21T22:33:49Z</dcterms:modified>
</cp:coreProperties>
</file>